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1"/>
  </p:notesMasterIdLst>
  <p:sldIdLst>
    <p:sldId id="276" r:id="rId2"/>
    <p:sldId id="278" r:id="rId3"/>
    <p:sldId id="270" r:id="rId4"/>
    <p:sldId id="279" r:id="rId5"/>
    <p:sldId id="283" r:id="rId6"/>
    <p:sldId id="262" r:id="rId7"/>
    <p:sldId id="271" r:id="rId8"/>
    <p:sldId id="263" r:id="rId9"/>
    <p:sldId id="289" r:id="rId10"/>
    <p:sldId id="291" r:id="rId11"/>
    <p:sldId id="292" r:id="rId12"/>
    <p:sldId id="282" r:id="rId13"/>
    <p:sldId id="293" r:id="rId14"/>
    <p:sldId id="295" r:id="rId15"/>
    <p:sldId id="296" r:id="rId16"/>
    <p:sldId id="298" r:id="rId17"/>
    <p:sldId id="299" r:id="rId18"/>
    <p:sldId id="300" r:id="rId19"/>
    <p:sldId id="301"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2AC"/>
    <a:srgbClr val="0069B8"/>
    <a:srgbClr val="46799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743" autoAdjust="0"/>
  </p:normalViewPr>
  <p:slideViewPr>
    <p:cSldViewPr snapToGrid="0">
      <p:cViewPr varScale="1">
        <p:scale>
          <a:sx n="79" d="100"/>
          <a:sy n="79" d="100"/>
        </p:scale>
        <p:origin x="906"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E7E4BF-C632-4076-A6D9-6044CAEA00FE}" type="datetimeFigureOut">
              <a:rPr lang="ru-RU" smtClean="0"/>
              <a:t>23.08.2023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2FCD105-6ED3-443A-BE81-E47B77DDDD9C}" type="slidenum">
              <a:rPr lang="ru-RU" smtClean="0"/>
              <a:t>‹#›</a:t>
            </a:fld>
            <a:endParaRPr lang="ru-RU"/>
          </a:p>
        </p:txBody>
      </p:sp>
    </p:spTree>
    <p:extLst>
      <p:ext uri="{BB962C8B-B14F-4D97-AF65-F5344CB8AC3E}">
        <p14:creationId xmlns:p14="http://schemas.microsoft.com/office/powerpoint/2010/main" val="1129773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49" name="Google Shape;349;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198398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9218" name="Rectangle 6"/>
          <p:cNvSpPr>
            <a:spLocks noGrp="1"/>
          </p:cNvSpPr>
          <p:nvPr>
            <p:ph type="sldNum"/>
          </p:nvPr>
        </p:nvSpPr>
        <p:spPr>
          <a:xfrm>
            <a:off x="4398963" y="9555163"/>
            <a:ext cx="3371850" cy="501650"/>
          </a:xfrm>
          <a:prstGeom prst="rect">
            <a:avLst/>
          </a:prstGeom>
          <a:noFill/>
          <a:ln>
            <a:noFill/>
            <a:round/>
          </a:ln>
          <a:effectLst/>
        </p:spPr>
        <p:txBody>
          <a:bodyPr lIns="0" tIns="0" rIns="0" bIns="0" anchor="b" anchorCtr="0">
            <a:noAutofit/>
          </a:bodyPr>
          <a:lstStyle>
            <a:lvl1pPr marL="0" indent="0" algn="l" defTabSz="457200" rtl="0" eaLnBrk="0" fontAlgn="base" hangingPunct="0">
              <a:lnSpc>
                <a:spcPct val="100000"/>
              </a:lnSpc>
              <a:spcBef>
                <a:spcPct val="30000"/>
              </a:spcBef>
              <a:spcAft>
                <a:spcPct val="0"/>
              </a:spcAft>
              <a:buClr>
                <a:srgbClr val="000000"/>
              </a:buClr>
              <a:buSzTx/>
              <a:buFont typeface="Times New Roman" pitchFamily="16" charset="0"/>
              <a:buNone/>
              <a:defRPr kumimoji="0" lang="en-GB" altLang="en-US" sz="1200" b="0" i="0" u="none" baseline="0">
                <a:solidFill>
                  <a:srgbClr val="000000"/>
                </a:solidFill>
                <a:effectLst/>
                <a:latin typeface="Times New Roman" pitchFamily="16" charset="0"/>
              </a:defRPr>
            </a:lvl1pPr>
            <a:lvl2pPr marL="742950" indent="-285750" algn="l" defTabSz="457200" rtl="0" eaLnBrk="0" fontAlgn="base" hangingPunct="0">
              <a:lnSpc>
                <a:spcPct val="100000"/>
              </a:lnSpc>
              <a:spcBef>
                <a:spcPct val="30000"/>
              </a:spcBef>
              <a:spcAft>
                <a:spcPct val="0"/>
              </a:spcAft>
              <a:buClr>
                <a:srgbClr val="000000"/>
              </a:buClr>
              <a:buSzTx/>
              <a:buFont typeface="Times New Roman" pitchFamily="16" charset="0"/>
              <a:buNone/>
              <a:defRPr kumimoji="0" lang="en-GB" altLang="en-US" sz="1200" b="0" i="0" u="none" baseline="0">
                <a:solidFill>
                  <a:srgbClr val="000000"/>
                </a:solidFill>
                <a:effectLst/>
                <a:latin typeface="Times New Roman" pitchFamily="16" charset="0"/>
              </a:defRPr>
            </a:lvl2pPr>
            <a:lvl3pPr marL="1143000" indent="-228600" algn="l" defTabSz="457200" rtl="0" eaLnBrk="0" fontAlgn="base" hangingPunct="0">
              <a:lnSpc>
                <a:spcPct val="100000"/>
              </a:lnSpc>
              <a:spcBef>
                <a:spcPct val="30000"/>
              </a:spcBef>
              <a:spcAft>
                <a:spcPct val="0"/>
              </a:spcAft>
              <a:buClr>
                <a:srgbClr val="000000"/>
              </a:buClr>
              <a:buSzTx/>
              <a:buFont typeface="Times New Roman" pitchFamily="16" charset="0"/>
              <a:buNone/>
              <a:defRPr kumimoji="0" lang="en-GB" altLang="en-US" sz="1200" b="0" i="0" u="none" baseline="0">
                <a:solidFill>
                  <a:srgbClr val="000000"/>
                </a:solidFill>
                <a:effectLst/>
                <a:latin typeface="Times New Roman" pitchFamily="16" charset="0"/>
              </a:defRPr>
            </a:lvl3pPr>
            <a:lvl4pPr marL="1600200" indent="-228600" algn="l" defTabSz="457200" rtl="0" eaLnBrk="0" fontAlgn="base" hangingPunct="0">
              <a:lnSpc>
                <a:spcPct val="100000"/>
              </a:lnSpc>
              <a:spcBef>
                <a:spcPct val="30000"/>
              </a:spcBef>
              <a:spcAft>
                <a:spcPct val="0"/>
              </a:spcAft>
              <a:buClr>
                <a:srgbClr val="000000"/>
              </a:buClr>
              <a:buSzTx/>
              <a:buFont typeface="Times New Roman" pitchFamily="16" charset="0"/>
              <a:buNone/>
              <a:defRPr kumimoji="0" lang="en-GB" altLang="en-US" sz="1200" b="0" i="0" u="none" baseline="0">
                <a:solidFill>
                  <a:srgbClr val="000000"/>
                </a:solidFill>
                <a:effectLst/>
                <a:latin typeface="Times New Roman" pitchFamily="16" charset="0"/>
              </a:defRPr>
            </a:lvl4pPr>
            <a:lvl5pPr marL="2057400" indent="-228600" algn="l" defTabSz="457200" rtl="0" eaLnBrk="0" fontAlgn="base" hangingPunct="0">
              <a:lnSpc>
                <a:spcPct val="100000"/>
              </a:lnSpc>
              <a:spcBef>
                <a:spcPct val="30000"/>
              </a:spcBef>
              <a:spcAft>
                <a:spcPct val="0"/>
              </a:spcAft>
              <a:buClr>
                <a:srgbClr val="000000"/>
              </a:buClr>
              <a:buSzTx/>
              <a:buFont typeface="Times New Roman" pitchFamily="16" charset="0"/>
              <a:buNone/>
              <a:defRPr kumimoji="0" lang="en-GB" altLang="en-US" sz="1200" b="0" i="0" u="none" baseline="0">
                <a:solidFill>
                  <a:srgbClr val="000000"/>
                </a:solidFill>
                <a:effectLst/>
                <a:latin typeface="Times New Roman" pitchFamily="16" charset="0"/>
              </a:defRPr>
            </a:lvl5pPr>
          </a:lstStyle>
          <a:p>
            <a:pPr marL="0" lvl="0" indent="0" algn="r" eaLnBrk="1">
              <a:lnSpc>
                <a:spcPct val="93000"/>
              </a:lnSpc>
              <a:spcBef>
                <a:spcPct val="0"/>
              </a:spcBef>
              <a:tabLst>
                <a:tab pos="457200" algn="l"/>
                <a:tab pos="914400" algn="l"/>
                <a:tab pos="1371600" algn="l"/>
                <a:tab pos="1828800" algn="l"/>
                <a:tab pos="2286000" algn="l"/>
                <a:tab pos="2743200" algn="l"/>
                <a:tab pos="3200400" algn="l"/>
              </a:tabLst>
            </a:pPr>
            <a:fld id="{3CEC6733-279B-44E1-9ADA-505EB0E7C859}" type="slidenum">
              <a:rPr lang="en-US" altLang="ru-RU" sz="1400">
                <a:ea typeface="DejaVu Sans" charset="0"/>
              </a:rPr>
              <a:t>12</a:t>
            </a:fld>
            <a:endParaRPr lang="en-US" altLang="ru-RU" sz="1400">
              <a:ea typeface="DejaVu Sans" charset="0"/>
            </a:endParaRPr>
          </a:p>
        </p:txBody>
      </p:sp>
      <p:sp>
        <p:nvSpPr>
          <p:cNvPr id="9219" name="Rectangle 1"/>
          <p:cNvSpPr>
            <a:spLocks noGrp="1" noRot="1" noChangeAspect="1" noTextEdit="1"/>
          </p:cNvSpPr>
          <p:nvPr>
            <p:ph type="sldImg"/>
          </p:nvPr>
        </p:nvSpPr>
        <p:spPr>
          <a:xfrm>
            <a:off x="533400" y="763588"/>
            <a:ext cx="6705600" cy="3771900"/>
          </a:xfrm>
          <a:solidFill>
            <a:srgbClr val="FFFFFF"/>
          </a:solidFill>
          <a:ln>
            <a:solidFill>
              <a:srgbClr val="000000"/>
            </a:solidFill>
            <a:miter lim="800000"/>
          </a:ln>
          <a:effectLst/>
        </p:spPr>
      </p:sp>
      <p:sp>
        <p:nvSpPr>
          <p:cNvPr id="9220" name="Rectangle 2"/>
          <p:cNvSpPr>
            <a:spLocks noGrp="1"/>
          </p:cNvSpPr>
          <p:nvPr>
            <p:ph type="body"/>
          </p:nvPr>
        </p:nvSpPr>
        <p:spPr>
          <a:xfrm>
            <a:off x="777875" y="4776788"/>
            <a:ext cx="6218238" cy="4525962"/>
          </a:xfrm>
          <a:noFill/>
          <a:ln w="9525" cap="flat">
            <a:noFill/>
            <a:round/>
          </a:ln>
          <a:effectLst/>
        </p:spPr>
        <p:txBody>
          <a:bodyPr vert="horz" wrap="none" lIns="0" tIns="0" rIns="0" bIns="0" anchor="ctr" anchorCtr="0">
            <a:noAutofit/>
          </a:bodyPr>
          <a:lstStyle>
            <a:lvl1pPr marL="0" indent="0" algn="l" defTabSz="457200" rtl="0" eaLnBrk="0" fontAlgn="base" hangingPunct="0">
              <a:lnSpc>
                <a:spcPct val="100000"/>
              </a:lnSpc>
              <a:spcBef>
                <a:spcPct val="30000"/>
              </a:spcBef>
              <a:spcAft>
                <a:spcPct val="0"/>
              </a:spcAft>
              <a:buClr>
                <a:srgbClr val="000000"/>
              </a:buClr>
              <a:buSzTx/>
              <a:buFont typeface="Times New Roman" pitchFamily="16" charset="0"/>
              <a:buNone/>
              <a:defRPr kumimoji="0" lang="en-GB" altLang="en-US" sz="1200" b="0" i="0" u="none" baseline="0">
                <a:solidFill>
                  <a:srgbClr val="000000"/>
                </a:solidFill>
                <a:effectLst/>
                <a:latin typeface="Times New Roman" pitchFamily="16" charset="0"/>
              </a:defRPr>
            </a:lvl1pPr>
            <a:lvl2pPr marL="742950" indent="-285750" algn="l" defTabSz="457200" rtl="0" eaLnBrk="0" fontAlgn="base" hangingPunct="0">
              <a:lnSpc>
                <a:spcPct val="100000"/>
              </a:lnSpc>
              <a:spcBef>
                <a:spcPct val="30000"/>
              </a:spcBef>
              <a:spcAft>
                <a:spcPct val="0"/>
              </a:spcAft>
              <a:buClr>
                <a:srgbClr val="000000"/>
              </a:buClr>
              <a:buSzTx/>
              <a:buFont typeface="Times New Roman" pitchFamily="16" charset="0"/>
              <a:buNone/>
              <a:defRPr kumimoji="0" lang="en-GB" altLang="en-US" sz="1200" b="0" i="0" u="none" baseline="0">
                <a:solidFill>
                  <a:srgbClr val="000000"/>
                </a:solidFill>
                <a:effectLst/>
                <a:latin typeface="Times New Roman" pitchFamily="16" charset="0"/>
              </a:defRPr>
            </a:lvl2pPr>
            <a:lvl3pPr marL="1143000" indent="-228600" algn="l" defTabSz="457200" rtl="0" eaLnBrk="0" fontAlgn="base" hangingPunct="0">
              <a:lnSpc>
                <a:spcPct val="100000"/>
              </a:lnSpc>
              <a:spcBef>
                <a:spcPct val="30000"/>
              </a:spcBef>
              <a:spcAft>
                <a:spcPct val="0"/>
              </a:spcAft>
              <a:buClr>
                <a:srgbClr val="000000"/>
              </a:buClr>
              <a:buSzTx/>
              <a:buFont typeface="Times New Roman" pitchFamily="16" charset="0"/>
              <a:buNone/>
              <a:defRPr kumimoji="0" lang="en-GB" altLang="en-US" sz="1200" b="0" i="0" u="none" baseline="0">
                <a:solidFill>
                  <a:srgbClr val="000000"/>
                </a:solidFill>
                <a:effectLst/>
                <a:latin typeface="Times New Roman" pitchFamily="16" charset="0"/>
              </a:defRPr>
            </a:lvl3pPr>
            <a:lvl4pPr marL="1600200" indent="-228600" algn="l" defTabSz="457200" rtl="0" eaLnBrk="0" fontAlgn="base" hangingPunct="0">
              <a:lnSpc>
                <a:spcPct val="100000"/>
              </a:lnSpc>
              <a:spcBef>
                <a:spcPct val="30000"/>
              </a:spcBef>
              <a:spcAft>
                <a:spcPct val="0"/>
              </a:spcAft>
              <a:buClr>
                <a:srgbClr val="000000"/>
              </a:buClr>
              <a:buSzTx/>
              <a:buFont typeface="Times New Roman" pitchFamily="16" charset="0"/>
              <a:buNone/>
              <a:defRPr kumimoji="0" lang="en-GB" altLang="en-US" sz="1200" b="0" i="0" u="none" baseline="0">
                <a:solidFill>
                  <a:srgbClr val="000000"/>
                </a:solidFill>
                <a:effectLst/>
                <a:latin typeface="Times New Roman" pitchFamily="16" charset="0"/>
              </a:defRPr>
            </a:lvl4pPr>
            <a:lvl5pPr marL="2057400" indent="-228600" algn="l" defTabSz="457200" rtl="0" eaLnBrk="0" fontAlgn="base" hangingPunct="0">
              <a:lnSpc>
                <a:spcPct val="100000"/>
              </a:lnSpc>
              <a:spcBef>
                <a:spcPct val="30000"/>
              </a:spcBef>
              <a:spcAft>
                <a:spcPct val="0"/>
              </a:spcAft>
              <a:buClr>
                <a:srgbClr val="000000"/>
              </a:buClr>
              <a:buSzTx/>
              <a:buFont typeface="Times New Roman" pitchFamily="16" charset="0"/>
              <a:buNone/>
              <a:defRPr kumimoji="0" lang="en-GB" altLang="en-US" sz="1200" b="0" i="0" u="none" baseline="0">
                <a:solidFill>
                  <a:srgbClr val="000000"/>
                </a:solidFill>
                <a:effectLst/>
                <a:latin typeface="Times New Roman" pitchFamily="16" charset="0"/>
              </a:defRPr>
            </a:lvl5pPr>
          </a:lstStyle>
          <a:p>
            <a:endParaRPr/>
          </a:p>
        </p:txBody>
      </p:sp>
    </p:spTree>
    <p:extLst>
      <p:ext uri="{BB962C8B-B14F-4D97-AF65-F5344CB8AC3E}">
        <p14:creationId xmlns:p14="http://schemas.microsoft.com/office/powerpoint/2010/main" val="3682391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C5E7169B-792E-4168-8D79-7735295EE10A}" type="datetimeFigureOut">
              <a:rPr lang="ru-RU" smtClean="0"/>
              <a:t>23.08.2023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A224EB-52BC-4B32-AA16-F9276B40C30C}" type="slidenum">
              <a:rPr lang="ru-RU" smtClean="0"/>
              <a:t>‹#›</a:t>
            </a:fld>
            <a:endParaRPr lang="ru-RU"/>
          </a:p>
        </p:txBody>
      </p:sp>
    </p:spTree>
    <p:extLst>
      <p:ext uri="{BB962C8B-B14F-4D97-AF65-F5344CB8AC3E}">
        <p14:creationId xmlns:p14="http://schemas.microsoft.com/office/powerpoint/2010/main" val="25003120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5E7169B-792E-4168-8D79-7735295EE10A}" type="datetimeFigureOut">
              <a:rPr lang="ru-RU" smtClean="0"/>
              <a:t>23.08.2023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A224EB-52BC-4B32-AA16-F9276B40C30C}" type="slidenum">
              <a:rPr lang="ru-RU" smtClean="0"/>
              <a:t>‹#›</a:t>
            </a:fld>
            <a:endParaRPr lang="ru-RU"/>
          </a:p>
        </p:txBody>
      </p:sp>
    </p:spTree>
    <p:extLst>
      <p:ext uri="{BB962C8B-B14F-4D97-AF65-F5344CB8AC3E}">
        <p14:creationId xmlns:p14="http://schemas.microsoft.com/office/powerpoint/2010/main" val="19684042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5E7169B-792E-4168-8D79-7735295EE10A}" type="datetimeFigureOut">
              <a:rPr lang="ru-RU" smtClean="0"/>
              <a:t>23.08.2023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A224EB-52BC-4B32-AA16-F9276B40C30C}"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9544455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5E7169B-792E-4168-8D79-7735295EE10A}" type="datetimeFigureOut">
              <a:rPr lang="ru-RU" smtClean="0"/>
              <a:t>23.08.2023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A224EB-52BC-4B32-AA16-F9276B40C30C}" type="slidenum">
              <a:rPr lang="ru-RU" smtClean="0"/>
              <a:t>‹#›</a:t>
            </a:fld>
            <a:endParaRPr lang="ru-RU"/>
          </a:p>
        </p:txBody>
      </p:sp>
    </p:spTree>
    <p:extLst>
      <p:ext uri="{BB962C8B-B14F-4D97-AF65-F5344CB8AC3E}">
        <p14:creationId xmlns:p14="http://schemas.microsoft.com/office/powerpoint/2010/main" val="18152943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5E7169B-792E-4168-8D79-7735295EE10A}" type="datetimeFigureOut">
              <a:rPr lang="ru-RU" smtClean="0"/>
              <a:t>23.08.2023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A224EB-52BC-4B32-AA16-F9276B40C30C}"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408072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5E7169B-792E-4168-8D79-7735295EE10A}" type="datetimeFigureOut">
              <a:rPr lang="ru-RU" smtClean="0"/>
              <a:t>23.08.2023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A224EB-52BC-4B32-AA16-F9276B40C30C}" type="slidenum">
              <a:rPr lang="ru-RU" smtClean="0"/>
              <a:t>‹#›</a:t>
            </a:fld>
            <a:endParaRPr lang="ru-RU"/>
          </a:p>
        </p:txBody>
      </p:sp>
    </p:spTree>
    <p:extLst>
      <p:ext uri="{BB962C8B-B14F-4D97-AF65-F5344CB8AC3E}">
        <p14:creationId xmlns:p14="http://schemas.microsoft.com/office/powerpoint/2010/main" val="23926599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5E7169B-792E-4168-8D79-7735295EE10A}" type="datetimeFigureOut">
              <a:rPr lang="ru-RU" smtClean="0"/>
              <a:t>23.08.2023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A224EB-52BC-4B32-AA16-F9276B40C30C}" type="slidenum">
              <a:rPr lang="ru-RU" smtClean="0"/>
              <a:t>‹#›</a:t>
            </a:fld>
            <a:endParaRPr lang="ru-RU"/>
          </a:p>
        </p:txBody>
      </p:sp>
    </p:spTree>
    <p:extLst>
      <p:ext uri="{BB962C8B-B14F-4D97-AF65-F5344CB8AC3E}">
        <p14:creationId xmlns:p14="http://schemas.microsoft.com/office/powerpoint/2010/main" val="40363791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5E7169B-792E-4168-8D79-7735295EE10A}" type="datetimeFigureOut">
              <a:rPr lang="ru-RU" smtClean="0"/>
              <a:t>23.08.2023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A224EB-52BC-4B32-AA16-F9276B40C30C}" type="slidenum">
              <a:rPr lang="ru-RU" smtClean="0"/>
              <a:t>‹#›</a:t>
            </a:fld>
            <a:endParaRPr lang="ru-RU"/>
          </a:p>
        </p:txBody>
      </p:sp>
    </p:spTree>
    <p:extLst>
      <p:ext uri="{BB962C8B-B14F-4D97-AF65-F5344CB8AC3E}">
        <p14:creationId xmlns:p14="http://schemas.microsoft.com/office/powerpoint/2010/main" val="3945224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C5E7169B-792E-4168-8D79-7735295EE10A}" type="datetimeFigureOut">
              <a:rPr lang="ru-RU" smtClean="0"/>
              <a:t>23.08.2023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A224EB-52BC-4B32-AA16-F9276B40C30C}" type="slidenum">
              <a:rPr lang="ru-RU" smtClean="0"/>
              <a:t>‹#›</a:t>
            </a:fld>
            <a:endParaRPr lang="ru-RU"/>
          </a:p>
        </p:txBody>
      </p:sp>
    </p:spTree>
    <p:extLst>
      <p:ext uri="{BB962C8B-B14F-4D97-AF65-F5344CB8AC3E}">
        <p14:creationId xmlns:p14="http://schemas.microsoft.com/office/powerpoint/2010/main" val="26475926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C5E7169B-792E-4168-8D79-7735295EE10A}" type="datetimeFigureOut">
              <a:rPr lang="ru-RU" smtClean="0"/>
              <a:t>23.08.2023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F2A224EB-52BC-4B32-AA16-F9276B40C30C}" type="slidenum">
              <a:rPr lang="ru-RU" smtClean="0"/>
              <a:t>‹#›</a:t>
            </a:fld>
            <a:endParaRPr lang="ru-RU"/>
          </a:p>
        </p:txBody>
      </p:sp>
    </p:spTree>
    <p:extLst>
      <p:ext uri="{BB962C8B-B14F-4D97-AF65-F5344CB8AC3E}">
        <p14:creationId xmlns:p14="http://schemas.microsoft.com/office/powerpoint/2010/main" val="13590935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C5E7169B-792E-4168-8D79-7735295EE10A}" type="datetimeFigureOut">
              <a:rPr lang="ru-RU" smtClean="0"/>
              <a:t>23.08.2023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2A224EB-52BC-4B32-AA16-F9276B40C30C}" type="slidenum">
              <a:rPr lang="ru-RU" smtClean="0"/>
              <a:t>‹#›</a:t>
            </a:fld>
            <a:endParaRPr lang="ru-RU"/>
          </a:p>
        </p:txBody>
      </p:sp>
    </p:spTree>
    <p:extLst>
      <p:ext uri="{BB962C8B-B14F-4D97-AF65-F5344CB8AC3E}">
        <p14:creationId xmlns:p14="http://schemas.microsoft.com/office/powerpoint/2010/main" val="3854166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C5E7169B-792E-4168-8D79-7735295EE10A}" type="datetimeFigureOut">
              <a:rPr lang="ru-RU" smtClean="0"/>
              <a:t>23.08.2023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F2A224EB-52BC-4B32-AA16-F9276B40C30C}" type="slidenum">
              <a:rPr lang="ru-RU" smtClean="0"/>
              <a:t>‹#›</a:t>
            </a:fld>
            <a:endParaRPr lang="ru-RU"/>
          </a:p>
        </p:txBody>
      </p:sp>
    </p:spTree>
    <p:extLst>
      <p:ext uri="{BB962C8B-B14F-4D97-AF65-F5344CB8AC3E}">
        <p14:creationId xmlns:p14="http://schemas.microsoft.com/office/powerpoint/2010/main" val="4206289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C5E7169B-792E-4168-8D79-7735295EE10A}" type="datetimeFigureOut">
              <a:rPr lang="ru-RU" smtClean="0"/>
              <a:t>23.08.2023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F2A224EB-52BC-4B32-AA16-F9276B40C30C}" type="slidenum">
              <a:rPr lang="ru-RU" smtClean="0"/>
              <a:t>‹#›</a:t>
            </a:fld>
            <a:endParaRPr lang="ru-RU"/>
          </a:p>
        </p:txBody>
      </p:sp>
    </p:spTree>
    <p:extLst>
      <p:ext uri="{BB962C8B-B14F-4D97-AF65-F5344CB8AC3E}">
        <p14:creationId xmlns:p14="http://schemas.microsoft.com/office/powerpoint/2010/main" val="25939230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E7169B-792E-4168-8D79-7735295EE10A}" type="datetimeFigureOut">
              <a:rPr lang="ru-RU" smtClean="0"/>
              <a:t>23.08.2023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F2A224EB-52BC-4B32-AA16-F9276B40C30C}" type="slidenum">
              <a:rPr lang="ru-RU" smtClean="0"/>
              <a:t>‹#›</a:t>
            </a:fld>
            <a:endParaRPr lang="ru-RU"/>
          </a:p>
        </p:txBody>
      </p:sp>
    </p:spTree>
    <p:extLst>
      <p:ext uri="{BB962C8B-B14F-4D97-AF65-F5344CB8AC3E}">
        <p14:creationId xmlns:p14="http://schemas.microsoft.com/office/powerpoint/2010/main" val="9276852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C5E7169B-792E-4168-8D79-7735295EE10A}" type="datetimeFigureOut">
              <a:rPr lang="ru-RU" smtClean="0"/>
              <a:t>23.08.2023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2A224EB-52BC-4B32-AA16-F9276B40C30C}" type="slidenum">
              <a:rPr lang="ru-RU" smtClean="0"/>
              <a:t>‹#›</a:t>
            </a:fld>
            <a:endParaRPr lang="ru-RU"/>
          </a:p>
        </p:txBody>
      </p:sp>
    </p:spTree>
    <p:extLst>
      <p:ext uri="{BB962C8B-B14F-4D97-AF65-F5344CB8AC3E}">
        <p14:creationId xmlns:p14="http://schemas.microsoft.com/office/powerpoint/2010/main" val="7716737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F2A224EB-52BC-4B32-AA16-F9276B40C30C}" type="slidenum">
              <a:rPr lang="ru-RU" smtClean="0"/>
              <a:t>‹#›</a:t>
            </a:fld>
            <a:endParaRPr lang="ru-RU"/>
          </a:p>
        </p:txBody>
      </p:sp>
      <p:sp>
        <p:nvSpPr>
          <p:cNvPr id="5" name="Date Placeholder 4"/>
          <p:cNvSpPr>
            <a:spLocks noGrp="1"/>
          </p:cNvSpPr>
          <p:nvPr>
            <p:ph type="dt" sz="half" idx="10"/>
          </p:nvPr>
        </p:nvSpPr>
        <p:spPr/>
        <p:txBody>
          <a:bodyPr/>
          <a:lstStyle/>
          <a:p>
            <a:fld id="{C5E7169B-792E-4168-8D79-7735295EE10A}" type="datetimeFigureOut">
              <a:rPr lang="ru-RU" smtClean="0"/>
              <a:t>23.08.2023</a:t>
            </a:fld>
            <a:endParaRPr lang="ru-RU"/>
          </a:p>
        </p:txBody>
      </p:sp>
    </p:spTree>
    <p:extLst>
      <p:ext uri="{BB962C8B-B14F-4D97-AF65-F5344CB8AC3E}">
        <p14:creationId xmlns:p14="http://schemas.microsoft.com/office/powerpoint/2010/main" val="3681780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C5E7169B-792E-4168-8D79-7735295EE10A}" type="datetimeFigureOut">
              <a:rPr lang="ru-RU" smtClean="0"/>
              <a:t>23.08.2023</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2A224EB-52BC-4B32-AA16-F9276B40C30C}" type="slidenum">
              <a:rPr lang="ru-RU" smtClean="0"/>
              <a:t>‹#›</a:t>
            </a:fld>
            <a:endParaRPr lang="ru-RU"/>
          </a:p>
        </p:txBody>
      </p:sp>
    </p:spTree>
    <p:extLst>
      <p:ext uri="{BB962C8B-B14F-4D97-AF65-F5344CB8AC3E}">
        <p14:creationId xmlns:p14="http://schemas.microsoft.com/office/powerpoint/2010/main" val="61345304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sp>
        <p:nvSpPr>
          <p:cNvPr id="351" name="Google Shape;351;p53"/>
          <p:cNvSpPr txBox="1">
            <a:spLocks noGrp="1"/>
          </p:cNvSpPr>
          <p:nvPr>
            <p:ph type="ctrTitle"/>
          </p:nvPr>
        </p:nvSpPr>
        <p:spPr>
          <a:xfrm>
            <a:off x="2084832" y="2896884"/>
            <a:ext cx="7360383" cy="1584176"/>
          </a:xfrm>
          <a:prstGeom prst="rect">
            <a:avLst/>
          </a:prstGeom>
          <a:noFill/>
          <a:ln>
            <a:noFill/>
          </a:ln>
        </p:spPr>
        <p:txBody>
          <a:bodyPr spcFirstLastPara="1" vert="horz" wrap="square" lIns="91425" tIns="45700" rIns="91425" bIns="45700" rtlCol="0" anchor="b" anchorCtr="0">
            <a:noAutofit/>
          </a:bodyPr>
          <a:lstStyle/>
          <a:p>
            <a:pPr lvl="0" algn="ctr">
              <a:buSzPts val="4800"/>
            </a:pPr>
            <a:r>
              <a:rPr lang="ru" sz="4800" dirty="0"/>
              <a:t/>
            </a:r>
            <a:br>
              <a:rPr lang="ru" sz="4800" dirty="0"/>
            </a:br>
            <a:r>
              <a:rPr lang="ru-RU" sz="3600" b="1" dirty="0" smtClean="0">
                <a:solidFill>
                  <a:srgbClr val="0062AC"/>
                </a:solidFill>
                <a:latin typeface="Times New Roman" pitchFamily="18" charset="0"/>
                <a:ea typeface="Tahoma" pitchFamily="34" charset="0"/>
                <a:cs typeface="Times New Roman" pitchFamily="18" charset="0"/>
              </a:rPr>
              <a:t>Деятельность </a:t>
            </a:r>
            <a:r>
              <a:rPr lang="ru-RU" sz="3600" b="1" dirty="0">
                <a:solidFill>
                  <a:srgbClr val="0062AC"/>
                </a:solidFill>
                <a:latin typeface="Times New Roman" pitchFamily="18" charset="0"/>
                <a:ea typeface="Tahoma" pitchFamily="34" charset="0"/>
                <a:cs typeface="Times New Roman" pitchFamily="18" charset="0"/>
              </a:rPr>
              <a:t>школьной библиотеки </a:t>
            </a:r>
            <a:r>
              <a:rPr lang="ru-RU" sz="3600" b="1" dirty="0" smtClean="0">
                <a:solidFill>
                  <a:srgbClr val="0062AC"/>
                </a:solidFill>
                <a:latin typeface="Times New Roman" pitchFamily="18" charset="0"/>
                <a:ea typeface="Tahoma" pitchFamily="34" charset="0"/>
                <a:cs typeface="Times New Roman" pitchFamily="18" charset="0"/>
              </a:rPr>
              <a:t>по формированию читательской грамотности учащихся</a:t>
            </a:r>
            <a:endParaRPr sz="3600" b="1" dirty="0">
              <a:solidFill>
                <a:srgbClr val="0062AC"/>
              </a:solidFill>
              <a:latin typeface="Times New Roman" pitchFamily="18" charset="0"/>
              <a:ea typeface="Tahoma" pitchFamily="34" charset="0"/>
              <a:cs typeface="Times New Roman" pitchFamily="18" charset="0"/>
              <a:sym typeface="Calibri"/>
            </a:endParaRPr>
          </a:p>
        </p:txBody>
      </p:sp>
      <p:sp>
        <p:nvSpPr>
          <p:cNvPr id="3" name="Прямоугольник 2"/>
          <p:cNvSpPr/>
          <p:nvPr/>
        </p:nvSpPr>
        <p:spPr>
          <a:xfrm>
            <a:off x="2375648" y="431594"/>
            <a:ext cx="7252447" cy="1200329"/>
          </a:xfrm>
          <a:prstGeom prst="rect">
            <a:avLst/>
          </a:prstGeom>
        </p:spPr>
        <p:txBody>
          <a:bodyPr wrap="square">
            <a:spAutoFit/>
          </a:bodyPr>
          <a:lstStyle/>
          <a:p>
            <a:pPr algn="ctr">
              <a:defRPr/>
            </a:pPr>
            <a:r>
              <a:rPr lang="ru-RU" b="1" dirty="0">
                <a:solidFill>
                  <a:srgbClr val="002060"/>
                </a:solidFill>
                <a:latin typeface="Times New Roman" pitchFamily="18" charset="0"/>
                <a:cs typeface="Times New Roman" pitchFamily="18" charset="0"/>
              </a:rPr>
              <a:t>Муниципальное бюджетное общеобразовательное учреждение </a:t>
            </a:r>
          </a:p>
          <a:p>
            <a:pPr algn="ctr">
              <a:defRPr/>
            </a:pPr>
            <a:r>
              <a:rPr lang="ru-RU" b="1" dirty="0">
                <a:solidFill>
                  <a:srgbClr val="002060"/>
                </a:solidFill>
                <a:latin typeface="Times New Roman" pitchFamily="18" charset="0"/>
                <a:cs typeface="Times New Roman" pitchFamily="18" charset="0"/>
              </a:rPr>
              <a:t>«Средняя общеобразовательная школа №6</a:t>
            </a:r>
          </a:p>
          <a:p>
            <a:pPr algn="ctr">
              <a:defRPr/>
            </a:pPr>
            <a:r>
              <a:rPr lang="ru-RU" b="1" dirty="0">
                <a:solidFill>
                  <a:srgbClr val="002060"/>
                </a:solidFill>
                <a:latin typeface="Times New Roman" pitchFamily="18" charset="0"/>
                <a:cs typeface="Times New Roman" pitchFamily="18" charset="0"/>
              </a:rPr>
              <a:t>г. Лениногорска» муниципального образования </a:t>
            </a:r>
          </a:p>
          <a:p>
            <a:pPr algn="ctr">
              <a:defRPr/>
            </a:pPr>
            <a:r>
              <a:rPr lang="ru-RU" b="1" dirty="0">
                <a:solidFill>
                  <a:srgbClr val="002060"/>
                </a:solidFill>
                <a:latin typeface="Times New Roman" pitchFamily="18" charset="0"/>
                <a:cs typeface="Times New Roman" pitchFamily="18" charset="0"/>
              </a:rPr>
              <a:t>«</a:t>
            </a:r>
            <a:r>
              <a:rPr lang="ru-RU" b="1" dirty="0" err="1">
                <a:solidFill>
                  <a:srgbClr val="002060"/>
                </a:solidFill>
                <a:latin typeface="Times New Roman" pitchFamily="18" charset="0"/>
                <a:cs typeface="Times New Roman" pitchFamily="18" charset="0"/>
              </a:rPr>
              <a:t>Лениногорский</a:t>
            </a:r>
            <a:r>
              <a:rPr lang="ru-RU" b="1" dirty="0">
                <a:solidFill>
                  <a:srgbClr val="002060"/>
                </a:solidFill>
                <a:latin typeface="Times New Roman" pitchFamily="18" charset="0"/>
                <a:cs typeface="Times New Roman" pitchFamily="18" charset="0"/>
              </a:rPr>
              <a:t> муниципальный район» РТ</a:t>
            </a:r>
            <a:endParaRPr lang="ru-RU" dirty="0">
              <a:solidFill>
                <a:srgbClr val="002060"/>
              </a:solidFill>
              <a:latin typeface="Times New Roman" pitchFamily="18" charset="0"/>
              <a:cs typeface="Times New Roman" pitchFamily="18" charset="0"/>
            </a:endParaRPr>
          </a:p>
        </p:txBody>
      </p:sp>
      <p:sp>
        <p:nvSpPr>
          <p:cNvPr id="4" name="Прямоугольник 3"/>
          <p:cNvSpPr/>
          <p:nvPr/>
        </p:nvSpPr>
        <p:spPr>
          <a:xfrm>
            <a:off x="3881717" y="5953567"/>
            <a:ext cx="4572000" cy="646331"/>
          </a:xfrm>
          <a:prstGeom prst="rect">
            <a:avLst/>
          </a:prstGeom>
        </p:spPr>
        <p:txBody>
          <a:bodyPr>
            <a:spAutoFit/>
          </a:bodyPr>
          <a:lstStyle/>
          <a:p>
            <a:pPr algn="ctr">
              <a:defRPr/>
            </a:pPr>
            <a:r>
              <a:rPr lang="ru-RU" b="1" dirty="0">
                <a:solidFill>
                  <a:srgbClr val="002060"/>
                </a:solidFill>
                <a:latin typeface="Times New Roman" pitchFamily="18" charset="0"/>
                <a:cs typeface="Times New Roman" pitchFamily="18" charset="0"/>
              </a:rPr>
              <a:t>Лениногорск</a:t>
            </a:r>
          </a:p>
          <a:p>
            <a:pPr algn="ctr">
              <a:defRPr/>
            </a:pPr>
            <a:r>
              <a:rPr lang="ru-RU" b="1" dirty="0" smtClean="0">
                <a:solidFill>
                  <a:srgbClr val="002060"/>
                </a:solidFill>
                <a:latin typeface="Times New Roman" pitchFamily="18" charset="0"/>
                <a:cs typeface="Times New Roman" pitchFamily="18" charset="0"/>
              </a:rPr>
              <a:t>2023 </a:t>
            </a:r>
            <a:r>
              <a:rPr lang="ru-RU" b="1" dirty="0">
                <a:solidFill>
                  <a:srgbClr val="002060"/>
                </a:solidFill>
                <a:latin typeface="Times New Roman" pitchFamily="18" charset="0"/>
                <a:cs typeface="Times New Roman" pitchFamily="18" charset="0"/>
              </a:rPr>
              <a:t>год</a:t>
            </a:r>
            <a:endParaRPr lang="ru-RU" dirty="0">
              <a:solidFill>
                <a:srgbClr val="002060"/>
              </a:solidFill>
              <a:latin typeface="Times New Roman" pitchFamily="18" charset="0"/>
              <a:cs typeface="Times New Roman" pitchFamily="18" charset="0"/>
            </a:endParaRPr>
          </a:p>
        </p:txBody>
      </p:sp>
      <p:sp>
        <p:nvSpPr>
          <p:cNvPr id="5" name="Прямоугольник 4"/>
          <p:cNvSpPr/>
          <p:nvPr/>
        </p:nvSpPr>
        <p:spPr>
          <a:xfrm>
            <a:off x="5269096" y="4664119"/>
            <a:ext cx="5988424" cy="923330"/>
          </a:xfrm>
          <a:prstGeom prst="rect">
            <a:avLst/>
          </a:prstGeom>
        </p:spPr>
        <p:txBody>
          <a:bodyPr wrap="square">
            <a:spAutoFit/>
          </a:bodyPr>
          <a:lstStyle/>
          <a:p>
            <a:pPr algn="ctr" defTabSz="1008063"/>
            <a:r>
              <a:rPr lang="ru-RU" dirty="0"/>
              <a:t>                                   </a:t>
            </a:r>
            <a:r>
              <a:rPr lang="ru-RU" b="1" dirty="0" smtClean="0">
                <a:solidFill>
                  <a:srgbClr val="002060"/>
                </a:solidFill>
                <a:latin typeface="Times New Roman" pitchFamily="18" charset="0"/>
                <a:cs typeface="Times New Roman" pitchFamily="18" charset="0"/>
              </a:rPr>
              <a:t>Автор</a:t>
            </a:r>
            <a:r>
              <a:rPr lang="ru-RU" b="1" dirty="0">
                <a:solidFill>
                  <a:srgbClr val="002060"/>
                </a:solidFill>
                <a:latin typeface="Times New Roman" pitchFamily="18" charset="0"/>
                <a:cs typeface="Times New Roman" pitchFamily="18" charset="0"/>
              </a:rPr>
              <a:t>: </a:t>
            </a:r>
            <a:r>
              <a:rPr lang="ru-RU" b="1" dirty="0" smtClean="0">
                <a:solidFill>
                  <a:srgbClr val="002060"/>
                </a:solidFill>
                <a:latin typeface="Times New Roman" pitchFamily="18" charset="0"/>
                <a:cs typeface="Times New Roman" pitchFamily="18" charset="0"/>
              </a:rPr>
              <a:t>педагог-библиотекарь</a:t>
            </a:r>
          </a:p>
          <a:p>
            <a:pPr algn="ctr" defTabSz="1008063"/>
            <a:r>
              <a:rPr lang="ru-RU" b="1" dirty="0" smtClean="0">
                <a:solidFill>
                  <a:srgbClr val="002060"/>
                </a:solidFill>
                <a:latin typeface="Times New Roman" pitchFamily="18" charset="0"/>
                <a:cs typeface="Times New Roman" pitchFamily="18" charset="0"/>
              </a:rPr>
              <a:t>                        МБОУ «СОШ № 6»</a:t>
            </a:r>
          </a:p>
          <a:p>
            <a:pPr algn="ctr" defTabSz="1008063"/>
            <a:r>
              <a:rPr lang="ru-RU" b="1" dirty="0" smtClean="0">
                <a:solidFill>
                  <a:srgbClr val="002060"/>
                </a:solidFill>
                <a:latin typeface="Times New Roman" pitchFamily="18" charset="0"/>
                <a:cs typeface="Times New Roman" pitchFamily="18" charset="0"/>
              </a:rPr>
              <a:t>                                             </a:t>
            </a:r>
            <a:r>
              <a:rPr lang="ru-RU" b="1" dirty="0" err="1">
                <a:solidFill>
                  <a:srgbClr val="002060"/>
                </a:solidFill>
                <a:latin typeface="Times New Roman" pitchFamily="18" charset="0"/>
                <a:cs typeface="Times New Roman" pitchFamily="18" charset="0"/>
              </a:rPr>
              <a:t>Абзалова</a:t>
            </a:r>
            <a:r>
              <a:rPr lang="ru-RU" b="1" dirty="0">
                <a:solidFill>
                  <a:srgbClr val="002060"/>
                </a:solidFill>
                <a:latin typeface="Times New Roman" pitchFamily="18" charset="0"/>
                <a:cs typeface="Times New Roman" pitchFamily="18" charset="0"/>
              </a:rPr>
              <a:t>  Елена Вячеславовна</a:t>
            </a:r>
            <a:endParaRPr lang="ru-RU" dirty="0">
              <a:solidFill>
                <a:srgbClr val="002060"/>
              </a:solidFill>
              <a:latin typeface="Times New Roman" pitchFamily="18" charset="0"/>
              <a:cs typeface="Times New Roman" pitchFamily="18" charset="0"/>
            </a:endParaRPr>
          </a:p>
        </p:txBody>
      </p:sp>
    </p:spTree>
    <p:extLst>
      <p:ext uri="{BB962C8B-B14F-4D97-AF65-F5344CB8AC3E}">
        <p14:creationId xmlns:p14="http://schemas.microsoft.com/office/powerpoint/2010/main" val="234471707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98198" y="1035563"/>
            <a:ext cx="9769642" cy="4365619"/>
          </a:xfrm>
          <a:prstGeom prst="rect">
            <a:avLst/>
          </a:prstGeom>
        </p:spPr>
        <p:txBody>
          <a:bodyPr wrap="square">
            <a:spAutoFit/>
          </a:bodyPr>
          <a:lstStyle/>
          <a:p>
            <a:pPr indent="450215" algn="just">
              <a:lnSpc>
                <a:spcPct val="130000"/>
              </a:lnSpc>
              <a:spcAft>
                <a:spcPts val="0"/>
              </a:spcAft>
            </a:pPr>
            <a:r>
              <a:rPr lang="ru-RU" sz="2400" dirty="0">
                <a:latin typeface="Times New Roman" panose="02020603050405020304" pitchFamily="18" charset="0"/>
                <a:ea typeface="Calibri" panose="020F0502020204030204" pitchFamily="34" charset="0"/>
                <a:cs typeface="Times New Roman" panose="02020603050405020304" pitchFamily="18" charset="0"/>
              </a:rPr>
              <a:t>Образовательная, педагогическая деятельность школьной библиотеки (ШИБЦ), наряду с традиционными направлениями предполагает: </a:t>
            </a:r>
          </a:p>
          <a:p>
            <a:pPr marL="342900" lvl="0" indent="-342900" algn="just">
              <a:lnSpc>
                <a:spcPct val="130000"/>
              </a:lnSpc>
              <a:spcAft>
                <a:spcPts val="0"/>
              </a:spcAft>
              <a:buFont typeface="Symbol" panose="05050102010706020507" pitchFamily="18" charset="2"/>
              <a:buChar char=""/>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организацию обучения навыкам пользования информационными ресурсами; </a:t>
            </a:r>
          </a:p>
          <a:p>
            <a:pPr marL="342900" lvl="0" indent="-342900" algn="just">
              <a:lnSpc>
                <a:spcPct val="130000"/>
              </a:lnSpc>
              <a:spcAft>
                <a:spcPts val="0"/>
              </a:spcAft>
              <a:buFont typeface="Symbol" panose="05050102010706020507" pitchFamily="18" charset="2"/>
              <a:buChar char=""/>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поддержку индивидуальной и групповой проектной деятельности;</a:t>
            </a:r>
          </a:p>
          <a:p>
            <a:pPr marL="342900" lvl="0" indent="-342900" algn="just">
              <a:lnSpc>
                <a:spcPct val="130000"/>
              </a:lnSpc>
              <a:spcAft>
                <a:spcPts val="0"/>
              </a:spcAft>
              <a:buFont typeface="Symbol" panose="05050102010706020507" pitchFamily="18" charset="2"/>
              <a:buChar char=""/>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развитие </a:t>
            </a:r>
            <a:r>
              <a:rPr lang="ru-RU" sz="2400" dirty="0" err="1">
                <a:latin typeface="Times New Roman" panose="02020603050405020304" pitchFamily="18" charset="0"/>
                <a:ea typeface="Times New Roman" panose="02020603050405020304" pitchFamily="18" charset="0"/>
                <a:cs typeface="Times New Roman" panose="02020603050405020304" pitchFamily="18" charset="0"/>
              </a:rPr>
              <a:t>медийно</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-информационной грамотности и формирование цифровых навыков участников образовательных отношений; </a:t>
            </a:r>
          </a:p>
          <a:p>
            <a:pPr marL="342900" lvl="0" indent="-342900" algn="just">
              <a:lnSpc>
                <a:spcPct val="130000"/>
              </a:lnSpc>
              <a:spcAft>
                <a:spcPts val="0"/>
              </a:spcAft>
              <a:buFont typeface="Symbol" panose="05050102010706020507" pitchFamily="18" charset="2"/>
              <a:buChar char=""/>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содействие в разработке индивидуальных образовательных траекторий. </a:t>
            </a:r>
            <a:endParaRPr lang="ru-RU" sz="2400" dirty="0">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8289249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357644" y="396162"/>
            <a:ext cx="8557500" cy="2445093"/>
          </a:xfrm>
          <a:prstGeom prst="rect">
            <a:avLst/>
          </a:prstGeom>
        </p:spPr>
        <p:txBody>
          <a:bodyPr wrap="square">
            <a:spAutoFit/>
          </a:bodyPr>
          <a:lstStyle/>
          <a:p>
            <a:pPr indent="450215" algn="just">
              <a:lnSpc>
                <a:spcPct val="130000"/>
              </a:lnSpc>
              <a:spcAft>
                <a:spcPts val="0"/>
              </a:spcAft>
              <a:tabLst>
                <a:tab pos="5939790" algn="l"/>
              </a:tabLst>
            </a:pPr>
            <a:r>
              <a:rPr lang="ru-RU" sz="2400" dirty="0">
                <a:solidFill>
                  <a:srgbClr val="000000"/>
                </a:solidFill>
                <a:latin typeface="Times New Roman" panose="02020603050405020304" pitchFamily="18" charset="0"/>
                <a:ea typeface="Calibri" panose="020F0502020204030204" pitchFamily="34" charset="0"/>
                <a:cs typeface="Verdana" panose="020B0604030504040204" pitchFamily="34" charset="0"/>
              </a:rPr>
              <a:t>Ведущим компонентом функциональной грамотности является читательская грамотность. Задача российского образования – сохранение позиций по уровню читательской грамотности и продвижение в рейтинге стран, принимающих участие в исследовании, в последующие годы. </a:t>
            </a:r>
            <a:endParaRPr lang="ru-RU" sz="2400" dirty="0" smtClean="0">
              <a:solidFill>
                <a:srgbClr val="000000"/>
              </a:solidFill>
              <a:latin typeface="Times New Roman" panose="02020603050405020304" pitchFamily="18" charset="0"/>
              <a:ea typeface="Calibri" panose="020F0502020204030204" pitchFamily="34" charset="0"/>
              <a:cs typeface="Verdana" panose="020B0604030504040204" pitchFamily="34" charset="0"/>
            </a:endParaRPr>
          </a:p>
        </p:txBody>
      </p:sp>
      <p:pic>
        <p:nvPicPr>
          <p:cNvPr id="3" name="Объект 3" descr="C:\Users\111\Desktop\key-and-lock-vector.jpg"/>
          <p:cNvPicPr>
            <a:picLocks/>
          </p:cNvPicPr>
          <p:nvPr/>
        </p:nvPicPr>
        <p:blipFill rotWithShape="1">
          <a:blip r:embed="rId2" cstate="print">
            <a:extLst>
              <a:ext uri="{28A0092B-C50C-407E-A947-70E740481C1C}">
                <a14:useLocalDpi xmlns:a14="http://schemas.microsoft.com/office/drawing/2010/main" val="0"/>
              </a:ext>
            </a:extLst>
          </a:blip>
          <a:srcRect l="61420"/>
          <a:stretch/>
        </p:blipFill>
        <p:spPr bwMode="auto">
          <a:xfrm>
            <a:off x="1864197" y="2973836"/>
            <a:ext cx="2598075" cy="3884164"/>
          </a:xfrm>
          <a:prstGeom prst="rect">
            <a:avLst/>
          </a:prstGeom>
          <a:noFill/>
          <a:ln>
            <a:noFill/>
          </a:ln>
          <a:extLst>
            <a:ext uri="{53640926-AAD7-44D8-BBD7-CCE9431645EC}">
              <a14:shadowObscured xmlns:a14="http://schemas.microsoft.com/office/drawing/2010/main"/>
            </a:ext>
          </a:extLst>
        </p:spPr>
      </p:pic>
      <p:pic>
        <p:nvPicPr>
          <p:cNvPr id="4" name="Рисунок 3"/>
          <p:cNvPicPr>
            <a:picLocks noChangeAspect="1"/>
          </p:cNvPicPr>
          <p:nvPr/>
        </p:nvPicPr>
        <p:blipFill rotWithShape="1">
          <a:blip r:embed="rId3" cstate="print">
            <a:extLst>
              <a:ext uri="{28A0092B-C50C-407E-A947-70E740481C1C}">
                <a14:useLocalDpi xmlns:a14="http://schemas.microsoft.com/office/drawing/2010/main" val="0"/>
              </a:ext>
            </a:extLst>
          </a:blip>
          <a:srcRect l="5113" r="38188"/>
          <a:stretch/>
        </p:blipFill>
        <p:spPr>
          <a:xfrm>
            <a:off x="5267586" y="3520228"/>
            <a:ext cx="2939478" cy="2966300"/>
          </a:xfrm>
          <a:prstGeom prst="rect">
            <a:avLst/>
          </a:prstGeom>
        </p:spPr>
      </p:pic>
      <p:sp>
        <p:nvSpPr>
          <p:cNvPr id="5" name="Стрелка вниз 4"/>
          <p:cNvSpPr/>
          <p:nvPr/>
        </p:nvSpPr>
        <p:spPr>
          <a:xfrm rot="3125457">
            <a:off x="7328565" y="2516008"/>
            <a:ext cx="1433143" cy="2782881"/>
          </a:xfrm>
          <a:prstGeom prst="downArrow">
            <a:avLst/>
          </a:prstGeom>
          <a:solidFill>
            <a:schemeClr val="accent3">
              <a:lumMod val="20000"/>
              <a:lumOff val="80000"/>
            </a:schemeClr>
          </a:solidFill>
          <a:ln>
            <a:solidFill>
              <a:schemeClr val="tx1"/>
            </a:solidFill>
          </a:ln>
        </p:spPr>
        <p:style>
          <a:lnRef idx="2">
            <a:schemeClr val="accent6"/>
          </a:lnRef>
          <a:fillRef idx="1">
            <a:schemeClr val="lt1"/>
          </a:fillRef>
          <a:effectRef idx="0">
            <a:schemeClr val="accent6"/>
          </a:effectRef>
          <a:fontRef idx="minor">
            <a:schemeClr val="dk1"/>
          </a:fontRef>
        </p:style>
        <p:txBody>
          <a:bodyPr vert="vert270" rtlCol="0" anchor="ctr"/>
          <a:lstStyle/>
          <a:p>
            <a:pPr algn="ctr"/>
            <a:r>
              <a:rPr lang="ru-RU" b="1" dirty="0" smtClean="0"/>
              <a:t>Читательская грамотность</a:t>
            </a:r>
            <a:endParaRPr lang="ru-RU" b="1" dirty="0"/>
          </a:p>
        </p:txBody>
      </p:sp>
    </p:spTree>
    <p:extLst>
      <p:ext uri="{BB962C8B-B14F-4D97-AF65-F5344CB8AC3E}">
        <p14:creationId xmlns:p14="http://schemas.microsoft.com/office/powerpoint/2010/main" val="18714389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p:nvPr/>
        </p:nvSpPr>
        <p:spPr>
          <a:xfrm>
            <a:off x="681110" y="584727"/>
            <a:ext cx="10577597" cy="3381124"/>
          </a:xfrm>
          <a:prstGeom prst="rect">
            <a:avLst/>
          </a:prstGeom>
          <a:noFill/>
          <a:ln>
            <a:noFill/>
            <a:round/>
          </a:ln>
          <a:effectLst/>
        </p:spPr>
        <p:txBody>
          <a:bodyPr lIns="90000" tIns="45000" rIns="90000" bIns="45000">
            <a:noAutofit/>
          </a:bodyPr>
          <a:lstStyle>
            <a:lvl1pPr marL="342900" indent="-342900" algn="l" defTabSz="457200" rtl="0" eaLnBrk="0" fontAlgn="base" hangingPunct="0">
              <a:lnSpc>
                <a:spcPct val="93000"/>
              </a:lnSpc>
              <a:spcBef>
                <a:spcPts val="1425"/>
              </a:spcBef>
              <a:spcAft>
                <a:spcPct val="0"/>
              </a:spcAft>
              <a:buClr>
                <a:srgbClr val="000000"/>
              </a:buClr>
              <a:buSzTx/>
              <a:buFont typeface="Times New Roman" panose="02020603050405020304" pitchFamily="18" charset="0"/>
              <a:buNone/>
              <a:defRPr kumimoji="0" lang="en-GB" altLang="en-US" sz="3200" b="0" i="0" u="none" kern="1200" baseline="0">
                <a:solidFill>
                  <a:srgbClr val="000000"/>
                </a:solidFill>
                <a:latin typeface="+mn-lt"/>
                <a:ea typeface="+mn-ea"/>
                <a:cs typeface="+mn-cs"/>
              </a:defRPr>
            </a:lvl1pPr>
            <a:lvl2pPr marL="742950" indent="-285750" algn="l" defTabSz="457200" rtl="0" eaLnBrk="0" fontAlgn="base" hangingPunct="0">
              <a:lnSpc>
                <a:spcPct val="93000"/>
              </a:lnSpc>
              <a:spcBef>
                <a:spcPts val="1138"/>
              </a:spcBef>
              <a:spcAft>
                <a:spcPct val="0"/>
              </a:spcAft>
              <a:buClr>
                <a:srgbClr val="000000"/>
              </a:buClr>
              <a:buSzTx/>
              <a:buFont typeface="Times New Roman" panose="02020603050405020304" pitchFamily="18" charset="0"/>
              <a:buNone/>
              <a:defRPr kumimoji="0" lang="en-GB" altLang="en-US" sz="2800" b="0" i="0" u="none" kern="1200" baseline="0">
                <a:solidFill>
                  <a:srgbClr val="000000"/>
                </a:solidFill>
                <a:latin typeface="+mn-lt"/>
                <a:ea typeface="+mn-ea"/>
                <a:cs typeface="+mn-cs"/>
              </a:defRPr>
            </a:lvl2pPr>
            <a:lvl3pPr marL="1143000" indent="-228600" algn="l" defTabSz="457200" rtl="0" eaLnBrk="0" fontAlgn="base" hangingPunct="0">
              <a:lnSpc>
                <a:spcPct val="93000"/>
              </a:lnSpc>
              <a:spcBef>
                <a:spcPts val="850"/>
              </a:spcBef>
              <a:spcAft>
                <a:spcPct val="0"/>
              </a:spcAft>
              <a:buClr>
                <a:srgbClr val="000000"/>
              </a:buClr>
              <a:buSzTx/>
              <a:buFont typeface="Times New Roman" panose="02020603050405020304" pitchFamily="18" charset="0"/>
              <a:buNone/>
              <a:defRPr kumimoji="0" lang="en-GB" altLang="en-US" sz="2400" b="0" i="0" u="none" kern="1200" baseline="0">
                <a:solidFill>
                  <a:srgbClr val="000000"/>
                </a:solidFill>
                <a:latin typeface="+mn-lt"/>
                <a:ea typeface="+mn-ea"/>
                <a:cs typeface="+mn-cs"/>
              </a:defRPr>
            </a:lvl3pPr>
            <a:lvl4pPr marL="1600200" indent="-228600" algn="l" defTabSz="457200" rtl="0" eaLnBrk="0" fontAlgn="base" hangingPunct="0">
              <a:lnSpc>
                <a:spcPct val="93000"/>
              </a:lnSpc>
              <a:spcBef>
                <a:spcPts val="575"/>
              </a:spcBef>
              <a:spcAft>
                <a:spcPct val="0"/>
              </a:spcAft>
              <a:buClr>
                <a:srgbClr val="000000"/>
              </a:buClr>
              <a:buSzTx/>
              <a:buFont typeface="Times New Roman" panose="02020603050405020304" pitchFamily="18" charset="0"/>
              <a:buNone/>
              <a:defRPr kumimoji="0" lang="en-GB" altLang="en-US" sz="2000" b="0" i="0" u="none" kern="1200" baseline="0">
                <a:solidFill>
                  <a:srgbClr val="000000"/>
                </a:solidFill>
                <a:latin typeface="+mn-lt"/>
                <a:ea typeface="+mn-ea"/>
                <a:cs typeface="+mn-cs"/>
              </a:defRPr>
            </a:lvl4pPr>
            <a:lvl5pPr marL="2057400" indent="-228600" algn="l" defTabSz="457200" rtl="0" eaLnBrk="0" fontAlgn="base" hangingPunct="0">
              <a:lnSpc>
                <a:spcPct val="93000"/>
              </a:lnSpc>
              <a:spcBef>
                <a:spcPts val="288"/>
              </a:spcBef>
              <a:spcAft>
                <a:spcPct val="0"/>
              </a:spcAft>
              <a:buClr>
                <a:srgbClr val="000000"/>
              </a:buClr>
              <a:buSzTx/>
              <a:buFont typeface="Times New Roman" panose="02020603050405020304" pitchFamily="18" charset="0"/>
              <a:buNone/>
              <a:defRPr kumimoji="0" lang="en-GB" altLang="en-US" sz="2000" b="0" i="0" u="none" kern="1200" baseline="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altLang="en-US" sz="1800" kern="1200">
                <a:solidFill>
                  <a:schemeClr val="tx1"/>
                </a:solidFill>
                <a:latin typeface="+mn-lt"/>
                <a:ea typeface="+mn-ea"/>
                <a:cs typeface="+mn-cs"/>
              </a:defRPr>
            </a:lvl9pPr>
          </a:lstStyle>
          <a:p>
            <a:pPr marL="0" indent="0" algn="just" eaLnBrk="1">
              <a:lnSpc>
                <a:spcPct val="130000"/>
              </a:lnSpc>
              <a:spcBef>
                <a:spcPts val="9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altLang="ru-RU" sz="2800" dirty="0" smtClean="0">
                <a:solidFill>
                  <a:srgbClr val="000066"/>
                </a:solidFill>
                <a:latin typeface="Times New Roman" pitchFamily="16" charset="0"/>
                <a:ea typeface="Times New Roman" pitchFamily="16" charset="0"/>
              </a:rPr>
              <a:t>		</a:t>
            </a:r>
            <a:r>
              <a:rPr lang="ru-RU" altLang="ru-RU" sz="2800" b="1" u="sng" dirty="0" smtClean="0">
                <a:solidFill>
                  <a:schemeClr val="tx1"/>
                </a:solidFill>
                <a:latin typeface="Times New Roman" pitchFamily="16" charset="0"/>
                <a:ea typeface="Times New Roman" pitchFamily="16" charset="0"/>
              </a:rPr>
              <a:t>Читательская </a:t>
            </a:r>
            <a:r>
              <a:rPr lang="ru-RU" altLang="ru-RU" sz="2800" b="1" u="sng" dirty="0">
                <a:solidFill>
                  <a:schemeClr val="tx1"/>
                </a:solidFill>
                <a:latin typeface="Times New Roman" pitchFamily="16" charset="0"/>
                <a:ea typeface="Times New Roman" pitchFamily="16" charset="0"/>
              </a:rPr>
              <a:t>грамотность</a:t>
            </a:r>
            <a:r>
              <a:rPr lang="ru-RU" altLang="ru-RU" sz="2800" b="1" dirty="0">
                <a:solidFill>
                  <a:schemeClr val="tx1"/>
                </a:solidFill>
                <a:latin typeface="Times New Roman" pitchFamily="16" charset="0"/>
                <a:ea typeface="Times New Roman" pitchFamily="16" charset="0"/>
              </a:rPr>
              <a:t> </a:t>
            </a:r>
            <a:r>
              <a:rPr lang="ru-RU" altLang="ru-RU" sz="2800" b="1" dirty="0" smtClean="0">
                <a:solidFill>
                  <a:schemeClr val="tx1"/>
                </a:solidFill>
                <a:latin typeface="Times New Roman" pitchFamily="16" charset="0"/>
                <a:ea typeface="Times New Roman" pitchFamily="16" charset="0"/>
              </a:rPr>
              <a:t>–</a:t>
            </a:r>
            <a:r>
              <a:rPr lang="ru-RU" altLang="ru-RU" sz="2800" b="1" dirty="0">
                <a:solidFill>
                  <a:schemeClr val="tx1"/>
                </a:solidFill>
                <a:latin typeface="Times New Roman" pitchFamily="16" charset="0"/>
                <a:ea typeface="Times New Roman" pitchFamily="16" charset="0"/>
              </a:rPr>
              <a:t> </a:t>
            </a:r>
            <a:r>
              <a:rPr lang="ru-RU" altLang="ru-RU" sz="2800" dirty="0" smtClean="0">
                <a:solidFill>
                  <a:schemeClr val="tx1"/>
                </a:solidFill>
                <a:latin typeface="Times New Roman" pitchFamily="16" charset="0"/>
                <a:ea typeface="Times New Roman" pitchFamily="16" charset="0"/>
              </a:rPr>
              <a:t>способность </a:t>
            </a:r>
            <a:r>
              <a:rPr lang="ru-RU" altLang="ru-RU" sz="2800" dirty="0">
                <a:solidFill>
                  <a:schemeClr val="tx1"/>
                </a:solidFill>
                <a:latin typeface="Times New Roman" pitchFamily="16" charset="0"/>
                <a:ea typeface="Times New Roman" pitchFamily="16" charset="0"/>
              </a:rPr>
              <a:t>человека понимать и использовать тексты, размышлять о них и заниматься чтением для того, чтобы достигать своих целей, расширять свои знания и возможности, участвовать в социальной жизни</a:t>
            </a:r>
            <a:r>
              <a:rPr lang="ru-RU" altLang="ru-RU" sz="2800" dirty="0" smtClean="0">
                <a:solidFill>
                  <a:schemeClr val="tx1"/>
                </a:solidFill>
                <a:latin typeface="Times New Roman" pitchFamily="16" charset="0"/>
                <a:ea typeface="Times New Roman" pitchFamily="16" charset="0"/>
              </a:rPr>
              <a:t>.</a:t>
            </a:r>
            <a:endParaRPr lang="ru-RU" altLang="ru-RU" sz="2800" u="sng" dirty="0">
              <a:solidFill>
                <a:schemeClr val="tx1"/>
              </a:solidFill>
              <a:latin typeface="Times New Roman" pitchFamily="16" charset="0"/>
              <a:ea typeface="Times New Roman" pitchFamily="16" charset="0"/>
            </a:endParaRPr>
          </a:p>
        </p:txBody>
      </p:sp>
      <p:sp>
        <p:nvSpPr>
          <p:cNvPr id="8195" name="AutoShape 2"/>
          <p:cNvSpPr/>
          <p:nvPr/>
        </p:nvSpPr>
        <p:spPr>
          <a:xfrm>
            <a:off x="1524000" y="188913"/>
            <a:ext cx="9144000" cy="971550"/>
          </a:xfrm>
          <a:custGeom>
            <a:avLst/>
            <a:gdLst>
              <a:gd name="GT0" fmla="+- l w 0"/>
              <a:gd name="GT1" fmla="+- t h 0"/>
            </a:gdLst>
            <a:ahLst/>
            <a:cxnLst>
              <a:cxn ang="0">
                <a:pos x="9144000" y="485775"/>
              </a:cxn>
              <a:cxn ang="0">
                <a:pos x="4572000" y="971550"/>
              </a:cxn>
              <a:cxn ang="0">
                <a:pos x="0" y="485775"/>
              </a:cxn>
              <a:cxn ang="0">
                <a:pos x="4572000" y="0"/>
              </a:cxn>
            </a:cxnLst>
            <a:rect l="l" t="t" r="GT0" b="GT1"/>
            <a:pathLst>
              <a:path w="9144000" h="971550">
                <a:moveTo>
                  <a:pt x="0" y="0"/>
                </a:moveTo>
                <a:lnTo>
                  <a:pt x="21600" y="0"/>
                </a:lnTo>
                <a:lnTo>
                  <a:pt x="21600" y="21600"/>
                </a:lnTo>
                <a:lnTo>
                  <a:pt x="0" y="21600"/>
                </a:lnTo>
                <a:lnTo>
                  <a:pt x="0" y="0"/>
                </a:lnTo>
                <a:close/>
              </a:path>
            </a:pathLst>
          </a:custGeom>
          <a:noFill/>
          <a:ln>
            <a:noFill/>
            <a:round/>
          </a:ln>
          <a:effectLst/>
        </p:spPr>
        <p:txBody>
          <a:bodyPr lIns="90000" tIns="46800" rIns="90000" bIns="46800">
            <a:noAutofit/>
          </a:bodyPr>
          <a:lstStyle>
            <a:lvl1pPr marL="342900" indent="-342900" algn="l" defTabSz="457200" rtl="0" eaLnBrk="0" fontAlgn="base" hangingPunct="0">
              <a:lnSpc>
                <a:spcPct val="93000"/>
              </a:lnSpc>
              <a:spcBef>
                <a:spcPts val="1425"/>
              </a:spcBef>
              <a:spcAft>
                <a:spcPct val="0"/>
              </a:spcAft>
              <a:buClr>
                <a:srgbClr val="000000"/>
              </a:buClr>
              <a:buSzTx/>
              <a:buFont typeface="Times New Roman" panose="02020603050405020304" pitchFamily="18" charset="0"/>
              <a:buNone/>
              <a:defRPr kumimoji="0" lang="en-GB" altLang="en-US" sz="3200" b="0" i="0" u="none" kern="1200" baseline="0">
                <a:solidFill>
                  <a:srgbClr val="000000"/>
                </a:solidFill>
                <a:latin typeface="+mn-lt"/>
                <a:ea typeface="+mn-ea"/>
                <a:cs typeface="+mn-cs"/>
              </a:defRPr>
            </a:lvl1pPr>
            <a:lvl2pPr marL="742950" indent="-285750" algn="l" defTabSz="457200" rtl="0" eaLnBrk="0" fontAlgn="base" hangingPunct="0">
              <a:lnSpc>
                <a:spcPct val="93000"/>
              </a:lnSpc>
              <a:spcBef>
                <a:spcPts val="1138"/>
              </a:spcBef>
              <a:spcAft>
                <a:spcPct val="0"/>
              </a:spcAft>
              <a:buClr>
                <a:srgbClr val="000000"/>
              </a:buClr>
              <a:buSzTx/>
              <a:buFont typeface="Times New Roman" panose="02020603050405020304" pitchFamily="18" charset="0"/>
              <a:buNone/>
              <a:defRPr kumimoji="0" lang="en-GB" altLang="en-US" sz="2800" b="0" i="0" u="none" kern="1200" baseline="0">
                <a:solidFill>
                  <a:srgbClr val="000000"/>
                </a:solidFill>
                <a:latin typeface="+mn-lt"/>
                <a:ea typeface="+mn-ea"/>
                <a:cs typeface="+mn-cs"/>
              </a:defRPr>
            </a:lvl2pPr>
            <a:lvl3pPr marL="1143000" indent="-228600" algn="l" defTabSz="457200" rtl="0" eaLnBrk="0" fontAlgn="base" hangingPunct="0">
              <a:lnSpc>
                <a:spcPct val="93000"/>
              </a:lnSpc>
              <a:spcBef>
                <a:spcPts val="850"/>
              </a:spcBef>
              <a:spcAft>
                <a:spcPct val="0"/>
              </a:spcAft>
              <a:buClr>
                <a:srgbClr val="000000"/>
              </a:buClr>
              <a:buSzTx/>
              <a:buFont typeface="Times New Roman" panose="02020603050405020304" pitchFamily="18" charset="0"/>
              <a:buNone/>
              <a:defRPr kumimoji="0" lang="en-GB" altLang="en-US" sz="2400" b="0" i="0" u="none" kern="1200" baseline="0">
                <a:solidFill>
                  <a:srgbClr val="000000"/>
                </a:solidFill>
                <a:latin typeface="+mn-lt"/>
                <a:ea typeface="+mn-ea"/>
                <a:cs typeface="+mn-cs"/>
              </a:defRPr>
            </a:lvl3pPr>
            <a:lvl4pPr marL="1600200" indent="-228600" algn="l" defTabSz="457200" rtl="0" eaLnBrk="0" fontAlgn="base" hangingPunct="0">
              <a:lnSpc>
                <a:spcPct val="93000"/>
              </a:lnSpc>
              <a:spcBef>
                <a:spcPts val="575"/>
              </a:spcBef>
              <a:spcAft>
                <a:spcPct val="0"/>
              </a:spcAft>
              <a:buClr>
                <a:srgbClr val="000000"/>
              </a:buClr>
              <a:buSzTx/>
              <a:buFont typeface="Times New Roman" panose="02020603050405020304" pitchFamily="18" charset="0"/>
              <a:buNone/>
              <a:defRPr kumimoji="0" lang="en-GB" altLang="en-US" sz="2000" b="0" i="0" u="none" kern="1200" baseline="0">
                <a:solidFill>
                  <a:srgbClr val="000000"/>
                </a:solidFill>
                <a:latin typeface="+mn-lt"/>
                <a:ea typeface="+mn-ea"/>
                <a:cs typeface="+mn-cs"/>
              </a:defRPr>
            </a:lvl4pPr>
            <a:lvl5pPr marL="2057400" indent="-228600" algn="l" defTabSz="457200" rtl="0" eaLnBrk="0" fontAlgn="base" hangingPunct="0">
              <a:lnSpc>
                <a:spcPct val="93000"/>
              </a:lnSpc>
              <a:spcBef>
                <a:spcPts val="288"/>
              </a:spcBef>
              <a:spcAft>
                <a:spcPct val="0"/>
              </a:spcAft>
              <a:buClr>
                <a:srgbClr val="000000"/>
              </a:buClr>
              <a:buSzTx/>
              <a:buFont typeface="Times New Roman" panose="02020603050405020304" pitchFamily="18" charset="0"/>
              <a:buNone/>
              <a:defRPr kumimoji="0" lang="en-GB" altLang="en-US" sz="2000" b="0" i="0" u="none" kern="1200" baseline="0">
                <a:solidFill>
                  <a:srgbClr val="00000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lang="en-GB" altLang="en-US"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lang="en-GB" altLang="en-US"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lang="en-GB" altLang="en-US"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lang="en-GB" altLang="en-US" sz="1800" kern="1200">
                <a:solidFill>
                  <a:schemeClr val="tx1"/>
                </a:solidFill>
                <a:latin typeface="+mn-lt"/>
                <a:ea typeface="+mn-ea"/>
                <a:cs typeface="+mn-cs"/>
              </a:defRPr>
            </a:lvl9pPr>
          </a:lstStyle>
          <a:p>
            <a:pPr marL="0" indent="0" algn="ctr" eaLnBrk="1">
              <a:lnSpc>
                <a:spcPct val="100000"/>
              </a:lnSpc>
              <a:spcBef>
                <a:spcPts val="1000"/>
              </a:spcBef>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ru-RU" altLang="ru-RU" b="1">
                <a:solidFill>
                  <a:srgbClr val="000066"/>
                </a:solidFill>
                <a:latin typeface="Times New Roman" pitchFamily="16" charset="0"/>
                <a:ea typeface="Times New Roman" pitchFamily="16" charset="0"/>
              </a:rPr>
              <a:t>                                                                                         </a:t>
            </a:r>
          </a:p>
        </p:txBody>
      </p:sp>
      <p:pic>
        <p:nvPicPr>
          <p:cNvPr id="1026" name="Picture 2" descr="https://catherineasquithgallery.com/uploads/posts/2021-03/1614593759_48-p-kniga-na-belom-fone-kartinki-83.jpg"/>
          <p:cNvPicPr>
            <a:picLocks noChangeAspect="1" noChangeArrowheads="1"/>
          </p:cNvPicPr>
          <p:nvPr/>
        </p:nvPicPr>
        <p:blipFill rotWithShape="1">
          <a:blip r:embed="rId3">
            <a:extLst>
              <a:ext uri="{28A0092B-C50C-407E-A947-70E740481C1C}">
                <a14:useLocalDpi xmlns:a14="http://schemas.microsoft.com/office/drawing/2010/main" val="0"/>
              </a:ext>
            </a:extLst>
          </a:blip>
          <a:srcRect t="28000" b="8632"/>
          <a:stretch/>
        </p:blipFill>
        <p:spPr bwMode="auto">
          <a:xfrm>
            <a:off x="2093317" y="3316963"/>
            <a:ext cx="7753182" cy="32753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9316986"/>
      </p:ext>
    </p:extLst>
  </p:cSld>
  <p:clrMapOvr>
    <a:masterClrMapping/>
  </p:clrMapOvr>
  <p:transition spd="slow"/>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3558" y="1049481"/>
            <a:ext cx="5566610" cy="4845750"/>
          </a:xfrm>
          <a:prstGeom prst="rect">
            <a:avLst/>
          </a:prstGeom>
        </p:spPr>
        <p:txBody>
          <a:bodyPr wrap="square">
            <a:spAutoFit/>
          </a:bodyPr>
          <a:lstStyle/>
          <a:p>
            <a:pPr algn="just">
              <a:lnSpc>
                <a:spcPct val="130000"/>
              </a:lnSpc>
            </a:pPr>
            <a:r>
              <a:rPr lang="ru-RU" sz="2400" dirty="0" smtClean="0">
                <a:latin typeface="Times New Roman" panose="02020603050405020304" pitchFamily="18" charset="0"/>
                <a:ea typeface="Times New Roman" panose="02020603050405020304" pitchFamily="18" charset="0"/>
                <a:cs typeface="Times New Roman" panose="02020603050405020304" pitchFamily="18" charset="0"/>
              </a:rPr>
              <a:t>	Читательская </a:t>
            </a:r>
            <a:r>
              <a:rPr lang="ru-RU" sz="2400" dirty="0">
                <a:latin typeface="Times New Roman" panose="02020603050405020304" pitchFamily="18" charset="0"/>
                <a:ea typeface="Times New Roman" panose="02020603050405020304" pitchFamily="18" charset="0"/>
                <a:cs typeface="Times New Roman" panose="02020603050405020304" pitchFamily="18" charset="0"/>
              </a:rPr>
              <a:t>грамотность, прежде всего, связана с обработкой информации для конкретных целей и включает в себя такие компоненты, как</a:t>
            </a:r>
            <a:r>
              <a:rPr lang="ru-RU" sz="2400" dirty="0" smtClean="0">
                <a:latin typeface="Times New Roman" panose="02020603050405020304" pitchFamily="18" charset="0"/>
                <a:ea typeface="Times New Roman" panose="02020603050405020304" pitchFamily="18" charset="0"/>
                <a:cs typeface="Times New Roman" panose="02020603050405020304" pitchFamily="18" charset="0"/>
              </a:rPr>
              <a:t>:</a:t>
            </a:r>
          </a:p>
          <a:p>
            <a:pPr marL="342900" indent="-342900" algn="just">
              <a:lnSpc>
                <a:spcPct val="130000"/>
              </a:lnSpc>
              <a:buFont typeface="Symbol" panose="05050102010706020507" pitchFamily="18" charset="2"/>
              <a:buChar char=""/>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выделение главной и второстепенной информации, </a:t>
            </a:r>
          </a:p>
          <a:p>
            <a:pPr marL="342900" indent="-342900" algn="just">
              <a:lnSpc>
                <a:spcPct val="130000"/>
              </a:lnSpc>
              <a:buFont typeface="Symbol" panose="05050102010706020507" pitchFamily="18" charset="2"/>
              <a:buChar char=""/>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обобщение, </a:t>
            </a:r>
          </a:p>
          <a:p>
            <a:pPr marL="342900" indent="-342900" algn="just">
              <a:lnSpc>
                <a:spcPct val="130000"/>
              </a:lnSpc>
              <a:buFont typeface="Symbol" panose="05050102010706020507" pitchFamily="18" charset="2"/>
              <a:buChar char=""/>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извлечение основных тем, </a:t>
            </a:r>
          </a:p>
          <a:p>
            <a:pPr marL="342900" indent="-342900" algn="just">
              <a:lnSpc>
                <a:spcPct val="130000"/>
              </a:lnSpc>
              <a:buFont typeface="Symbol" panose="05050102010706020507" pitchFamily="18" charset="2"/>
              <a:buChar char=""/>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формулирование выводов, </a:t>
            </a:r>
          </a:p>
          <a:p>
            <a:pPr marL="342900" indent="-342900" algn="just">
              <a:lnSpc>
                <a:spcPct val="130000"/>
              </a:lnSpc>
              <a:buFont typeface="Symbol" panose="05050102010706020507" pitchFamily="18" charset="2"/>
              <a:buChar char=""/>
            </a:pPr>
            <a:r>
              <a:rPr lang="ru-RU" sz="2400" dirty="0">
                <a:latin typeface="Times New Roman" panose="02020603050405020304" pitchFamily="18" charset="0"/>
                <a:ea typeface="Times New Roman" panose="02020603050405020304" pitchFamily="18" charset="0"/>
                <a:cs typeface="Times New Roman" panose="02020603050405020304" pitchFamily="18" charset="0"/>
              </a:rPr>
              <a:t>оценка достоверности фактов и т.д. </a:t>
            </a:r>
          </a:p>
        </p:txBody>
      </p:sp>
      <p:pic>
        <p:nvPicPr>
          <p:cNvPr id="3" name="Рисунок 2"/>
          <p:cNvPicPr>
            <a:picLocks noChangeAspect="1"/>
          </p:cNvPicPr>
          <p:nvPr/>
        </p:nvPicPr>
        <p:blipFill rotWithShape="1">
          <a:blip r:embed="rId2"/>
          <a:srcRect l="7561" r="18836"/>
          <a:stretch/>
        </p:blipFill>
        <p:spPr>
          <a:xfrm>
            <a:off x="6160168" y="1390200"/>
            <a:ext cx="5903494" cy="4505031"/>
          </a:xfrm>
          <a:prstGeom prst="rect">
            <a:avLst/>
          </a:prstGeom>
        </p:spPr>
      </p:pic>
    </p:spTree>
    <p:extLst>
      <p:ext uri="{BB962C8B-B14F-4D97-AF65-F5344CB8AC3E}">
        <p14:creationId xmlns:p14="http://schemas.microsoft.com/office/powerpoint/2010/main" val="53983375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3559" y="761443"/>
            <a:ext cx="10122568" cy="2292166"/>
          </a:xfrm>
          <a:prstGeom prst="rect">
            <a:avLst/>
          </a:prstGeom>
        </p:spPr>
        <p:txBody>
          <a:bodyPr wrap="square">
            <a:spAutoFit/>
          </a:bodyPr>
          <a:lstStyle/>
          <a:p>
            <a:pPr indent="450215" algn="just">
              <a:lnSpc>
                <a:spcPct val="130000"/>
              </a:lnSpc>
              <a:spcAft>
                <a:spcPts val="0"/>
              </a:spcAft>
            </a:pPr>
            <a:r>
              <a:rPr lang="ru-RU" sz="2200" dirty="0">
                <a:solidFill>
                  <a:srgbClr val="000000"/>
                </a:solidFill>
                <a:latin typeface="Times New Roman" panose="02020603050405020304" pitchFamily="18" charset="0"/>
                <a:ea typeface="Calibri" panose="020F0502020204030204" pitchFamily="34" charset="0"/>
                <a:cs typeface="Verdana" panose="020B0604030504040204" pitchFamily="34" charset="0"/>
              </a:rPr>
              <a:t>В Концепции развития школьных информационно-библиотечных центров (Приказ Министерства образования и науки РФ от 15.05.2016 г. № 715) определено, что «школьная библиотека – это социальное пространство, открытое для культурной, профессиональной и образовательной деятельности </a:t>
            </a:r>
            <a:r>
              <a:rPr lang="ru-RU" sz="2200" dirty="0" smtClean="0">
                <a:solidFill>
                  <a:srgbClr val="000000"/>
                </a:solidFill>
                <a:latin typeface="Times New Roman" panose="02020603050405020304" pitchFamily="18" charset="0"/>
                <a:ea typeface="Calibri" panose="020F0502020204030204" pitchFamily="34" charset="0"/>
                <a:cs typeface="Verdana" panose="020B0604030504040204" pitchFamily="34" charset="0"/>
              </a:rPr>
              <a:t>всех</a:t>
            </a:r>
          </a:p>
          <a:p>
            <a:pPr indent="450215" algn="just">
              <a:lnSpc>
                <a:spcPct val="150000"/>
              </a:lnSpc>
              <a:spcAft>
                <a:spcPts val="0"/>
              </a:spcAft>
            </a:pPr>
            <a:endParaRPr lang="ru-RU" sz="2200" dirty="0">
              <a:solidFill>
                <a:srgbClr val="000000"/>
              </a:solidFill>
              <a:effectLst/>
              <a:latin typeface="Verdana" panose="020B0604030504040204" pitchFamily="34" charset="0"/>
              <a:ea typeface="Calibri" panose="020F0502020204030204" pitchFamily="34" charset="0"/>
              <a:cs typeface="Verdana" panose="020B0604030504040204" pitchFamily="34" charset="0"/>
            </a:endParaRPr>
          </a:p>
        </p:txBody>
      </p:sp>
      <p:pic>
        <p:nvPicPr>
          <p:cNvPr id="3" name="Рисунок 2"/>
          <p:cNvPicPr>
            <a:picLocks noChangeAspect="1"/>
          </p:cNvPicPr>
          <p:nvPr/>
        </p:nvPicPr>
        <p:blipFill>
          <a:blip r:embed="rId2"/>
          <a:stretch>
            <a:fillRect/>
          </a:stretch>
        </p:blipFill>
        <p:spPr>
          <a:xfrm>
            <a:off x="5287799" y="2601637"/>
            <a:ext cx="5801226" cy="3867484"/>
          </a:xfrm>
          <a:prstGeom prst="rect">
            <a:avLst/>
          </a:prstGeom>
        </p:spPr>
      </p:pic>
      <p:sp>
        <p:nvSpPr>
          <p:cNvPr id="4" name="Прямоугольник 3"/>
          <p:cNvSpPr/>
          <p:nvPr/>
        </p:nvSpPr>
        <p:spPr>
          <a:xfrm>
            <a:off x="593559" y="2480005"/>
            <a:ext cx="4503821" cy="3129318"/>
          </a:xfrm>
          <a:prstGeom prst="rect">
            <a:avLst/>
          </a:prstGeom>
        </p:spPr>
        <p:txBody>
          <a:bodyPr wrap="square">
            <a:spAutoFit/>
          </a:bodyPr>
          <a:lstStyle/>
          <a:p>
            <a:pPr algn="just">
              <a:lnSpc>
                <a:spcPct val="130000"/>
              </a:lnSpc>
            </a:pPr>
            <a:r>
              <a:rPr lang="ru-RU" sz="2200" dirty="0">
                <a:solidFill>
                  <a:srgbClr val="000000"/>
                </a:solidFill>
                <a:latin typeface="Times New Roman" panose="02020603050405020304" pitchFamily="18" charset="0"/>
                <a:ea typeface="Calibri" panose="020F0502020204030204" pitchFamily="34" charset="0"/>
                <a:cs typeface="Verdana" panose="020B0604030504040204" pitchFamily="34" charset="0"/>
              </a:rPr>
              <a:t>участников образовательных отношений, место коллективного мышления и творчеств; ключевой элемент инфраструктуры чтения, центр грамотности по формированию читательских навыков». </a:t>
            </a:r>
          </a:p>
        </p:txBody>
      </p:sp>
    </p:spTree>
    <p:extLst>
      <p:ext uri="{BB962C8B-B14F-4D97-AF65-F5344CB8AC3E}">
        <p14:creationId xmlns:p14="http://schemas.microsoft.com/office/powerpoint/2010/main" val="17827662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9155" y="357698"/>
            <a:ext cx="10726572" cy="2444836"/>
          </a:xfrm>
          <a:prstGeom prst="rect">
            <a:avLst/>
          </a:prstGeom>
        </p:spPr>
        <p:txBody>
          <a:bodyPr wrap="square">
            <a:spAutoFit/>
          </a:bodyPr>
          <a:lstStyle/>
          <a:p>
            <a:pPr indent="457200" algn="just">
              <a:lnSpc>
                <a:spcPct val="130000"/>
              </a:lnSpc>
            </a:pPr>
            <a:r>
              <a:rPr lang="ru-RU" sz="2400" dirty="0">
                <a:latin typeface="Times New Roman" panose="02020603050405020304" pitchFamily="18" charset="0"/>
                <a:ea typeface="Times New Roman" panose="02020603050405020304" pitchFamily="18" charset="0"/>
              </a:rPr>
              <a:t>В школах нет специального предмета, направленного на формирование читательской грамотности учащихся. Поэтому представляется очень важным, чтобы данный пробел был восполнен на базе школьной библиотеки (ШИБЦ) через реализацию внеурочной деятельности, или через систему мероприятий, адресованных школьникам.</a:t>
            </a:r>
            <a:endParaRPr lang="ru-RU" sz="3200" dirty="0"/>
          </a:p>
        </p:txBody>
      </p:sp>
      <p:pic>
        <p:nvPicPr>
          <p:cNvPr id="2050" name="Picture 2" descr="https://etiketclub.ru/wp-content/uploads/2020/04/meropriyatiy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65068" y="2395727"/>
            <a:ext cx="6142556" cy="40981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79131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25482" y="993176"/>
            <a:ext cx="4924925" cy="4845494"/>
          </a:xfrm>
          <a:prstGeom prst="rect">
            <a:avLst/>
          </a:prstGeom>
        </p:spPr>
        <p:txBody>
          <a:bodyPr wrap="square">
            <a:spAutoFit/>
          </a:bodyPr>
          <a:lstStyle/>
          <a:p>
            <a:pPr indent="457200" algn="just">
              <a:lnSpc>
                <a:spcPct val="130000"/>
              </a:lnSpc>
            </a:pPr>
            <a:r>
              <a:rPr lang="ru-RU" sz="2400" dirty="0" smtClean="0">
                <a:latin typeface="Times New Roman" panose="02020603050405020304" pitchFamily="18" charset="0"/>
                <a:ea typeface="Times New Roman" panose="02020603050405020304" pitchFamily="18" charset="0"/>
              </a:rPr>
              <a:t>Работа </a:t>
            </a:r>
            <a:r>
              <a:rPr lang="ru-RU" sz="2400" dirty="0">
                <a:latin typeface="Times New Roman" panose="02020603050405020304" pitchFamily="18" charset="0"/>
                <a:ea typeface="Times New Roman" panose="02020603050405020304" pitchFamily="18" charset="0"/>
              </a:rPr>
              <a:t>должна вестись параллельно с учителями-предметниками, и, главное – необходимо научить детей работать с различными источниками информации, правильно подбирать материал, учить их читать и выбирать из разных источников знания необходимые при подготовке к урокам.</a:t>
            </a:r>
            <a:endParaRPr lang="ru-RU" sz="3200" dirty="0"/>
          </a:p>
        </p:txBody>
      </p:sp>
      <p:pic>
        <p:nvPicPr>
          <p:cNvPr id="3074" name="Picture 2" descr="https://cdn.culture.ru/images/ef1d8096-282e-5254-bba3-8d4ec155060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23411" y="1281278"/>
            <a:ext cx="5590785" cy="42692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174228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4310" y="1063301"/>
            <a:ext cx="4720549" cy="5373779"/>
          </a:xfrm>
          <a:prstGeom prst="rect">
            <a:avLst/>
          </a:prstGeom>
        </p:spPr>
        <p:txBody>
          <a:bodyPr wrap="square">
            <a:spAutoFit/>
          </a:bodyPr>
          <a:lstStyle/>
          <a:p>
            <a:pPr algn="just">
              <a:lnSpc>
                <a:spcPct val="130000"/>
              </a:lnSpc>
            </a:pPr>
            <a:endParaRPr lang="ru-RU" sz="2200" dirty="0" smtClean="0">
              <a:latin typeface="Times New Roman" panose="02020603050405020304" pitchFamily="18" charset="0"/>
              <a:cs typeface="Times New Roman" panose="02020603050405020304" pitchFamily="18" charset="0"/>
            </a:endParaRPr>
          </a:p>
          <a:p>
            <a:pPr marL="342900" indent="-342900" algn="just">
              <a:lnSpc>
                <a:spcPct val="130000"/>
              </a:lnSpc>
              <a:buFont typeface="Symbol" panose="05050102010706020507" pitchFamily="18" charset="2"/>
              <a:buChar char=""/>
            </a:pPr>
            <a:r>
              <a:rPr lang="ru-RU" sz="2200" dirty="0" smtClean="0">
                <a:latin typeface="Times New Roman" panose="02020603050405020304" pitchFamily="18" charset="0"/>
                <a:ea typeface="Times New Roman" panose="02020603050405020304" pitchFamily="18" charset="0"/>
                <a:cs typeface="Times New Roman" panose="02020603050405020304" pitchFamily="18" charset="0"/>
              </a:rPr>
              <a:t>беседа</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p>
          <a:p>
            <a:pPr marL="342900" indent="-342900" algn="just">
              <a:lnSpc>
                <a:spcPct val="130000"/>
              </a:lnSpc>
              <a:buFont typeface="Symbol" panose="05050102010706020507" pitchFamily="18" charset="2"/>
              <a:buChar char=""/>
            </a:pPr>
            <a:r>
              <a:rPr lang="ru-RU" sz="2200" dirty="0">
                <a:latin typeface="Times New Roman" panose="02020603050405020304" pitchFamily="18" charset="0"/>
                <a:ea typeface="Times New Roman" panose="02020603050405020304" pitchFamily="18" charset="0"/>
                <a:cs typeface="Times New Roman" panose="02020603050405020304" pitchFamily="18" charset="0"/>
              </a:rPr>
              <a:t>урок-занятие, </a:t>
            </a:r>
          </a:p>
          <a:p>
            <a:pPr marL="342900" indent="-342900" algn="just">
              <a:lnSpc>
                <a:spcPct val="130000"/>
              </a:lnSpc>
              <a:buFont typeface="Symbol" panose="05050102010706020507" pitchFamily="18" charset="2"/>
              <a:buChar char=""/>
            </a:pPr>
            <a:r>
              <a:rPr lang="ru-RU" sz="2200" dirty="0">
                <a:latin typeface="Times New Roman" panose="02020603050405020304" pitchFamily="18" charset="0"/>
                <a:ea typeface="Times New Roman" panose="02020603050405020304" pitchFamily="18" charset="0"/>
                <a:cs typeface="Times New Roman" panose="02020603050405020304" pitchFamily="18" charset="0"/>
              </a:rPr>
              <a:t>факультатив, </a:t>
            </a:r>
            <a:r>
              <a:rPr lang="ru-RU" sz="2200" dirty="0" smtClean="0">
                <a:latin typeface="Times New Roman" panose="02020603050405020304" pitchFamily="18" charset="0"/>
                <a:ea typeface="Times New Roman" panose="02020603050405020304" pitchFamily="18" charset="0"/>
                <a:cs typeface="Times New Roman" panose="02020603050405020304" pitchFamily="18" charset="0"/>
              </a:rPr>
              <a:t>кружок</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ea typeface="Times New Roman" panose="02020603050405020304" pitchFamily="18" charset="0"/>
                <a:cs typeface="Times New Roman" panose="02020603050405020304" pitchFamily="18" charset="0"/>
              </a:rPr>
              <a:t>клуб</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p>
          <a:p>
            <a:pPr marL="342900" indent="-342900" algn="just">
              <a:lnSpc>
                <a:spcPct val="130000"/>
              </a:lnSpc>
              <a:buFont typeface="Symbol" panose="05050102010706020507" pitchFamily="18" charset="2"/>
              <a:buChar char=""/>
            </a:pPr>
            <a:r>
              <a:rPr lang="ru-RU" sz="2200" dirty="0">
                <a:latin typeface="Times New Roman" panose="02020603050405020304" pitchFamily="18" charset="0"/>
                <a:ea typeface="Times New Roman" panose="02020603050405020304" pitchFamily="18" charset="0"/>
                <a:cs typeface="Times New Roman" panose="02020603050405020304" pitchFamily="18" charset="0"/>
              </a:rPr>
              <a:t>конкурс, </a:t>
            </a:r>
            <a:r>
              <a:rPr lang="ru-RU" sz="2200" dirty="0" smtClean="0">
                <a:latin typeface="Times New Roman" panose="02020603050405020304" pitchFamily="18" charset="0"/>
                <a:ea typeface="Times New Roman" panose="02020603050405020304" pitchFamily="18" charset="0"/>
                <a:cs typeface="Times New Roman" panose="02020603050405020304" pitchFamily="18" charset="0"/>
              </a:rPr>
              <a:t>викторина</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ea typeface="Times New Roman" panose="02020603050405020304" pitchFamily="18" charset="0"/>
                <a:cs typeface="Times New Roman" panose="02020603050405020304" pitchFamily="18" charset="0"/>
              </a:rPr>
              <a:t>вест</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ea typeface="Times New Roman" panose="02020603050405020304" pitchFamily="18" charset="0"/>
                <a:cs typeface="Times New Roman" panose="02020603050405020304" pitchFamily="18" charset="0"/>
              </a:rPr>
              <a:t>веб-</a:t>
            </a:r>
            <a:r>
              <a:rPr lang="ru-RU" sz="2200" dirty="0" err="1" smtClean="0">
                <a:latin typeface="Times New Roman" panose="02020603050405020304" pitchFamily="18" charset="0"/>
                <a:ea typeface="Times New Roman" panose="02020603050405020304" pitchFamily="18" charset="0"/>
                <a:cs typeface="Times New Roman" panose="02020603050405020304" pitchFamily="18" charset="0"/>
              </a:rPr>
              <a:t>квест</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endParaRPr lang="ru-RU" sz="2200" dirty="0" smtClean="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30000"/>
              </a:lnSpc>
              <a:buFont typeface="Symbol" panose="05050102010706020507" pitchFamily="18" charset="2"/>
              <a:buChar char=""/>
            </a:pPr>
            <a:r>
              <a:rPr lang="ru-RU" sz="2200" dirty="0">
                <a:latin typeface="Times New Roman" panose="02020603050405020304" pitchFamily="18" charset="0"/>
                <a:ea typeface="Times New Roman" panose="02020603050405020304" pitchFamily="18" charset="0"/>
                <a:cs typeface="Times New Roman" panose="02020603050405020304" pitchFamily="18" charset="0"/>
              </a:rPr>
              <a:t>ведение читательского дневника (в т. ч. электронного), </a:t>
            </a:r>
            <a:endParaRPr lang="ru-RU" sz="2200" dirty="0">
              <a:latin typeface="Times New Roman" panose="02020603050405020304" pitchFamily="18" charset="0"/>
              <a:ea typeface="Times New Roman" panose="02020603050405020304" pitchFamily="18" charset="0"/>
              <a:cs typeface="Times New Roman" panose="02020603050405020304" pitchFamily="18" charset="0"/>
            </a:endParaRPr>
          </a:p>
          <a:p>
            <a:pPr marL="342900" indent="-342900" algn="just">
              <a:lnSpc>
                <a:spcPct val="130000"/>
              </a:lnSpc>
              <a:buFont typeface="Symbol" panose="05050102010706020507" pitchFamily="18" charset="2"/>
              <a:buChar char=""/>
            </a:pPr>
            <a:r>
              <a:rPr lang="ru-RU" sz="2200" dirty="0" smtClean="0">
                <a:latin typeface="Times New Roman" panose="02020603050405020304" pitchFamily="18" charset="0"/>
                <a:ea typeface="Times New Roman" panose="02020603050405020304" pitchFamily="18" charset="0"/>
                <a:cs typeface="Times New Roman" panose="02020603050405020304" pitchFamily="18" charset="0"/>
              </a:rPr>
              <a:t>проектная </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деятельность, </a:t>
            </a:r>
          </a:p>
          <a:p>
            <a:pPr marL="342900" indent="-342900" algn="just">
              <a:lnSpc>
                <a:spcPct val="130000"/>
              </a:lnSpc>
              <a:buFont typeface="Symbol" panose="05050102010706020507" pitchFamily="18" charset="2"/>
              <a:buChar char=""/>
            </a:pPr>
            <a:r>
              <a:rPr lang="ru-RU" sz="2200" dirty="0">
                <a:latin typeface="Times New Roman" panose="02020603050405020304" pitchFamily="18" charset="0"/>
                <a:ea typeface="Times New Roman" panose="02020603050405020304" pitchFamily="18" charset="0"/>
                <a:cs typeface="Times New Roman" panose="02020603050405020304" pitchFamily="18" charset="0"/>
              </a:rPr>
              <a:t>дискуссии, </a:t>
            </a:r>
            <a:r>
              <a:rPr lang="ru-RU" sz="2200" dirty="0" smtClean="0">
                <a:latin typeface="Times New Roman" panose="02020603050405020304" pitchFamily="18" charset="0"/>
                <a:ea typeface="Times New Roman" panose="02020603050405020304" pitchFamily="18" charset="0"/>
                <a:cs typeface="Times New Roman" panose="02020603050405020304" pitchFamily="18" charset="0"/>
              </a:rPr>
              <a:t>диспуты</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r>
              <a:rPr lang="ru-RU" sz="2200" dirty="0" smtClean="0">
                <a:latin typeface="Times New Roman" panose="02020603050405020304" pitchFamily="18" charset="0"/>
                <a:ea typeface="Times New Roman" panose="02020603050405020304" pitchFamily="18" charset="0"/>
                <a:cs typeface="Times New Roman" panose="02020603050405020304" pitchFamily="18" charset="0"/>
              </a:rPr>
              <a:t>конференции</a:t>
            </a:r>
            <a:r>
              <a:rPr lang="ru-RU" sz="2200" dirty="0">
                <a:latin typeface="Times New Roman" panose="02020603050405020304" pitchFamily="18" charset="0"/>
                <a:ea typeface="Times New Roman" panose="02020603050405020304" pitchFamily="18" charset="0"/>
                <a:cs typeface="Times New Roman" panose="02020603050405020304" pitchFamily="18" charset="0"/>
              </a:rPr>
              <a:t>, </a:t>
            </a:r>
          </a:p>
          <a:p>
            <a:pPr marL="342900" indent="-342900" algn="just">
              <a:lnSpc>
                <a:spcPct val="130000"/>
              </a:lnSpc>
              <a:buFont typeface="Symbol" panose="05050102010706020507" pitchFamily="18" charset="2"/>
              <a:buChar char=""/>
            </a:pPr>
            <a:r>
              <a:rPr lang="ru-RU" sz="2200" dirty="0">
                <a:latin typeface="Times New Roman" panose="02020603050405020304" pitchFamily="18" charset="0"/>
                <a:ea typeface="Times New Roman" panose="02020603050405020304" pitchFamily="18" charset="0"/>
                <a:cs typeface="Times New Roman" panose="02020603050405020304" pitchFamily="18" charset="0"/>
              </a:rPr>
              <a:t>издательская деятельность, </a:t>
            </a:r>
          </a:p>
          <a:p>
            <a:pPr marL="342900" indent="-342900" algn="just">
              <a:lnSpc>
                <a:spcPct val="130000"/>
              </a:lnSpc>
              <a:buFont typeface="Symbol" panose="05050102010706020507" pitchFamily="18" charset="2"/>
              <a:buChar char=""/>
            </a:pPr>
            <a:r>
              <a:rPr lang="ru-RU" sz="2200" dirty="0">
                <a:latin typeface="Times New Roman" panose="02020603050405020304" pitchFamily="18" charset="0"/>
                <a:ea typeface="Times New Roman" panose="02020603050405020304" pitchFamily="18" charset="0"/>
                <a:cs typeface="Times New Roman" panose="02020603050405020304" pitchFamily="18" charset="0"/>
              </a:rPr>
              <a:t>дополнительное образование и др.</a:t>
            </a:r>
          </a:p>
        </p:txBody>
      </p:sp>
      <p:pic>
        <p:nvPicPr>
          <p:cNvPr id="1026" name="Picture 2" descr="https://xn----9sbbife6bzaate2d.xn--p1ai/wp-content/uploads/2023/08/img_9618_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9720" y="2146003"/>
            <a:ext cx="5691100" cy="3794068"/>
          </a:xfrm>
          <a:prstGeom prst="rect">
            <a:avLst/>
          </a:prstGeom>
          <a:noFill/>
          <a:extLst>
            <a:ext uri="{909E8E84-426E-40DD-AFC4-6F175D3DCCD1}">
              <a14:hiddenFill xmlns:a14="http://schemas.microsoft.com/office/drawing/2010/main">
                <a:solidFill>
                  <a:srgbClr val="FFFFFF"/>
                </a:solidFill>
              </a14:hiddenFill>
            </a:ext>
          </a:extLst>
        </p:spPr>
      </p:pic>
      <p:sp>
        <p:nvSpPr>
          <p:cNvPr id="3" name="Прямоугольник 2"/>
          <p:cNvSpPr/>
          <p:nvPr/>
        </p:nvSpPr>
        <p:spPr>
          <a:xfrm>
            <a:off x="646176" y="577014"/>
            <a:ext cx="9467088" cy="972574"/>
          </a:xfrm>
          <a:prstGeom prst="rect">
            <a:avLst/>
          </a:prstGeom>
        </p:spPr>
        <p:txBody>
          <a:bodyPr wrap="square">
            <a:spAutoFit/>
          </a:bodyPr>
          <a:lstStyle/>
          <a:p>
            <a:pPr indent="536575">
              <a:lnSpc>
                <a:spcPct val="130000"/>
              </a:lnSpc>
            </a:pPr>
            <a:r>
              <a:rPr lang="ru-RU" sz="2200" dirty="0">
                <a:latin typeface="Times New Roman" panose="02020603050405020304" pitchFamily="18" charset="0"/>
                <a:cs typeface="Times New Roman" panose="02020603050405020304" pitchFamily="18" charset="0"/>
              </a:rPr>
              <a:t>Формы и виды библиотечной и педагогической деятельности по формированию читательской грамотности:</a:t>
            </a:r>
            <a:endParaRPr lang="ru-RU" sz="2200" dirty="0"/>
          </a:p>
        </p:txBody>
      </p:sp>
    </p:spTree>
    <p:extLst>
      <p:ext uri="{BB962C8B-B14F-4D97-AF65-F5344CB8AC3E}">
        <p14:creationId xmlns:p14="http://schemas.microsoft.com/office/powerpoint/2010/main" val="7112513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889856" y="1282283"/>
            <a:ext cx="8830216" cy="4413516"/>
          </a:xfrm>
          <a:prstGeom prst="rect">
            <a:avLst/>
          </a:prstGeom>
        </p:spPr>
        <p:txBody>
          <a:bodyPr wrap="square">
            <a:spAutoFit/>
          </a:bodyPr>
          <a:lstStyle/>
          <a:p>
            <a:pPr indent="457200" algn="just">
              <a:lnSpc>
                <a:spcPct val="130000"/>
              </a:lnSpc>
            </a:pPr>
            <a:r>
              <a:rPr lang="ru-RU" sz="2400" dirty="0">
                <a:latin typeface="Times New Roman" panose="02020603050405020304" pitchFamily="18" charset="0"/>
                <a:ea typeface="Times New Roman" panose="02020603050405020304" pitchFamily="18" charset="0"/>
              </a:rPr>
              <a:t>Основным методом формирования читательской грамотности учащихся, является овладение видами и стратегиями чтения при работе с текстом. </a:t>
            </a:r>
            <a:endParaRPr lang="ru-RU" sz="2400" dirty="0" smtClean="0">
              <a:latin typeface="Times New Roman" panose="02020603050405020304" pitchFamily="18" charset="0"/>
              <a:ea typeface="Times New Roman" panose="02020603050405020304" pitchFamily="18" charset="0"/>
            </a:endParaRPr>
          </a:p>
          <a:p>
            <a:pPr indent="450000" algn="just">
              <a:lnSpc>
                <a:spcPct val="130000"/>
              </a:lnSpc>
            </a:pPr>
            <a:r>
              <a:rPr lang="ru-RU" sz="2400" dirty="0" smtClean="0">
                <a:latin typeface="Times New Roman" panose="02020603050405020304" pitchFamily="18" charset="0"/>
                <a:ea typeface="Times New Roman" panose="02020603050405020304" pitchFamily="18" charset="0"/>
              </a:rPr>
              <a:t>Стратегия </a:t>
            </a:r>
            <a:r>
              <a:rPr lang="ru-RU" sz="2400" dirty="0">
                <a:latin typeface="Times New Roman" panose="02020603050405020304" pitchFamily="18" charset="0"/>
                <a:ea typeface="Times New Roman" panose="02020603050405020304" pitchFamily="18" charset="0"/>
              </a:rPr>
              <a:t>чтения – это план и программа действий и операций читателя, работающего с текстом, которые способствуют развитию умений чтения и размышлению о читаемом и прочитанном, и включают в себя процедуры анализа информации и степени ее понимания, а также взаимодействие «чтец – текст». </a:t>
            </a:r>
            <a:endParaRPr lang="ru-RU" sz="2400" dirty="0"/>
          </a:p>
        </p:txBody>
      </p:sp>
    </p:spTree>
    <p:extLst>
      <p:ext uri="{BB962C8B-B14F-4D97-AF65-F5344CB8AC3E}">
        <p14:creationId xmlns:p14="http://schemas.microsoft.com/office/powerpoint/2010/main" val="13986718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641685" y="513347"/>
            <a:ext cx="8843691" cy="2973122"/>
          </a:xfrm>
          <a:prstGeom prst="rect">
            <a:avLst/>
          </a:prstGeom>
        </p:spPr>
        <p:txBody>
          <a:bodyPr wrap="square">
            <a:spAutoFit/>
          </a:bodyPr>
          <a:lstStyle/>
          <a:p>
            <a:pPr indent="450215" algn="just">
              <a:lnSpc>
                <a:spcPct val="130000"/>
              </a:lnSpc>
              <a:spcAft>
                <a:spcPts val="0"/>
              </a:spcAft>
            </a:pPr>
            <a:r>
              <a:rPr lang="ru-RU" sz="2400" dirty="0">
                <a:latin typeface="Times New Roman" panose="02020603050405020304" pitchFamily="18" charset="0"/>
                <a:ea typeface="Times New Roman" panose="02020603050405020304" pitchFamily="18" charset="0"/>
              </a:rPr>
              <a:t>Таким образом, школьная библиотека (ШИБЦ) при использовании различных форм и методов библиотечной и педагогической деятельности способствует формированию и развитию читательской грамотности, приобщению учащихся к поиску нужной информации в источнике, способствует привитию навыков чтения. </a:t>
            </a:r>
            <a:endParaRPr lang="ru-RU" sz="2400" dirty="0">
              <a:effectLst/>
              <a:latin typeface="Calibri" panose="020F0502020204030204" pitchFamily="34" charset="0"/>
              <a:ea typeface="Times New Roman" panose="02020603050405020304" pitchFamily="18" charset="0"/>
            </a:endParaRPr>
          </a:p>
        </p:txBody>
      </p:sp>
      <p:pic>
        <p:nvPicPr>
          <p:cNvPr id="3" name="Рисунок 2"/>
          <p:cNvPicPr>
            <a:picLocks noChangeAspect="1"/>
          </p:cNvPicPr>
          <p:nvPr/>
        </p:nvPicPr>
        <p:blipFill>
          <a:blip r:embed="rId2"/>
          <a:stretch>
            <a:fillRect/>
          </a:stretch>
        </p:blipFill>
        <p:spPr>
          <a:xfrm>
            <a:off x="3066608" y="3072435"/>
            <a:ext cx="5297104" cy="3531402"/>
          </a:xfrm>
          <a:prstGeom prst="rect">
            <a:avLst/>
          </a:prstGeom>
        </p:spPr>
      </p:pic>
    </p:spTree>
    <p:extLst>
      <p:ext uri="{BB962C8B-B14F-4D97-AF65-F5344CB8AC3E}">
        <p14:creationId xmlns:p14="http://schemas.microsoft.com/office/powerpoint/2010/main" val="17553386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348585" y="385928"/>
            <a:ext cx="10011567" cy="5598694"/>
          </a:xfrm>
        </p:spPr>
        <p:txBody>
          <a:bodyPr>
            <a:noAutofit/>
          </a:bodyPr>
          <a:lstStyle/>
          <a:p>
            <a:pPr marL="0" indent="538446" algn="just">
              <a:lnSpc>
                <a:spcPct val="130000"/>
              </a:lnSpc>
              <a:buNone/>
              <a:defRPr/>
            </a:pPr>
            <a:r>
              <a:rPr lang="ru-RU" sz="2400" b="1" dirty="0">
                <a:solidFill>
                  <a:schemeClr val="accent6">
                    <a:lumMod val="50000"/>
                  </a:schemeClr>
                </a:solidFill>
                <a:latin typeface="Times New Roman" panose="02020603050405020304" pitchFamily="18" charset="0"/>
                <a:cs typeface="Times New Roman" panose="02020603050405020304" pitchFamily="18" charset="0"/>
              </a:rPr>
              <a:t>Из указа Президента России </a:t>
            </a:r>
            <a:r>
              <a:rPr lang="ru-RU" sz="2400" b="1" i="1" dirty="0">
                <a:solidFill>
                  <a:schemeClr val="accent6">
                    <a:lumMod val="50000"/>
                  </a:schemeClr>
                </a:solidFill>
                <a:latin typeface="Times New Roman" panose="02020603050405020304" pitchFamily="18" charset="0"/>
                <a:cs typeface="Times New Roman" panose="02020603050405020304" pitchFamily="18" charset="0"/>
              </a:rPr>
              <a:t>от 7 мая 2018 года</a:t>
            </a:r>
            <a:r>
              <a:rPr lang="ru-RU" sz="2400" b="1" dirty="0">
                <a:solidFill>
                  <a:schemeClr val="accent6">
                    <a:lumMod val="50000"/>
                  </a:schemeClr>
                </a:solidFill>
                <a:latin typeface="Times New Roman" panose="02020603050405020304" pitchFamily="18" charset="0"/>
                <a:cs typeface="Times New Roman" panose="02020603050405020304" pitchFamily="18" charset="0"/>
              </a:rPr>
              <a:t>: 	</a:t>
            </a:r>
          </a:p>
          <a:p>
            <a:pPr marL="0" indent="538446" algn="just">
              <a:lnSpc>
                <a:spcPct val="130000"/>
              </a:lnSpc>
              <a:buNone/>
              <a:defRPr/>
            </a:pPr>
            <a:r>
              <a:rPr lang="ru-RU" sz="2400" dirty="0">
                <a:solidFill>
                  <a:schemeClr val="tx1"/>
                </a:solidFill>
                <a:latin typeface="Times New Roman" panose="02020603050405020304" pitchFamily="18" charset="0"/>
                <a:cs typeface="Times New Roman" panose="02020603050405020304" pitchFamily="18" charset="0"/>
              </a:rPr>
              <a:t>Правительству РФ поручено обеспечить глобальную конкурентоспособность российского образования, вхождение Российской Федерации в число 10 ведущих стран </a:t>
            </a:r>
            <a:r>
              <a:rPr lang="ru-RU" sz="2400" dirty="0" smtClean="0">
                <a:solidFill>
                  <a:schemeClr val="tx1"/>
                </a:solidFill>
                <a:latin typeface="Times New Roman" panose="02020603050405020304" pitchFamily="18" charset="0"/>
                <a:cs typeface="Times New Roman" panose="02020603050405020304" pitchFamily="18" charset="0"/>
              </a:rPr>
              <a:t>мира</a:t>
            </a:r>
            <a:r>
              <a:rPr lang="en-US" sz="2400" dirty="0" smtClean="0">
                <a:solidFill>
                  <a:schemeClr val="tx1"/>
                </a:solidFill>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a:p>
            <a:pPr marL="0" indent="538446" algn="just">
              <a:lnSpc>
                <a:spcPct val="130000"/>
              </a:lnSpc>
              <a:buNone/>
              <a:defRPr/>
            </a:pPr>
            <a:r>
              <a:rPr lang="ru-RU" altLang="ru-RU" sz="2400" b="1" dirty="0">
                <a:solidFill>
                  <a:schemeClr val="accent6">
                    <a:lumMod val="50000"/>
                  </a:schemeClr>
                </a:solidFill>
                <a:latin typeface="Times New Roman" panose="02020603050405020304" pitchFamily="18" charset="0"/>
                <a:cs typeface="Times New Roman" panose="02020603050405020304" pitchFamily="18" charset="0"/>
              </a:rPr>
              <a:t>Из Государственной программы РФ «Развитие образования»  (2018-2025 годы) от 26 декабря 2017 г</a:t>
            </a:r>
            <a:r>
              <a:rPr lang="en-US" altLang="ru-RU" sz="2400" b="1" dirty="0">
                <a:solidFill>
                  <a:schemeClr val="accent6">
                    <a:lumMod val="50000"/>
                  </a:schemeClr>
                </a:solidFill>
                <a:latin typeface="Times New Roman" panose="02020603050405020304" pitchFamily="18" charset="0"/>
                <a:cs typeface="Times New Roman" panose="02020603050405020304" pitchFamily="18" charset="0"/>
              </a:rPr>
              <a:t>.</a:t>
            </a:r>
            <a:r>
              <a:rPr lang="ru-RU" altLang="ru-RU" sz="2400" b="1" dirty="0">
                <a:solidFill>
                  <a:schemeClr val="accent6">
                    <a:lumMod val="50000"/>
                  </a:schemeClr>
                </a:solidFill>
                <a:latin typeface="Times New Roman" panose="02020603050405020304" pitchFamily="18" charset="0"/>
                <a:cs typeface="Times New Roman" panose="02020603050405020304" pitchFamily="18" charset="0"/>
              </a:rPr>
              <a:t> </a:t>
            </a:r>
          </a:p>
          <a:p>
            <a:pPr marL="0" indent="538446" algn="just">
              <a:lnSpc>
                <a:spcPct val="130000"/>
              </a:lnSpc>
              <a:buNone/>
              <a:defRPr/>
            </a:pPr>
            <a:r>
              <a:rPr lang="ru-RU" sz="2400" dirty="0">
                <a:solidFill>
                  <a:schemeClr val="tx1"/>
                </a:solidFill>
                <a:latin typeface="Times New Roman" panose="02020603050405020304" pitchFamily="18" charset="0"/>
                <a:cs typeface="Times New Roman" panose="02020603050405020304" pitchFamily="18" charset="0"/>
              </a:rPr>
              <a:t>Цель программы – качество образования</a:t>
            </a:r>
            <a:r>
              <a:rPr lang="en-US" sz="2400" dirty="0">
                <a:solidFill>
                  <a:schemeClr val="tx1"/>
                </a:solidFill>
                <a:latin typeface="Times New Roman" panose="02020603050405020304" pitchFamily="18" charset="0"/>
                <a:cs typeface="Times New Roman" panose="02020603050405020304" pitchFamily="18" charset="0"/>
              </a:rPr>
              <a:t>,</a:t>
            </a:r>
            <a:r>
              <a:rPr lang="ru-RU" sz="2400" dirty="0">
                <a:solidFill>
                  <a:schemeClr val="tx1"/>
                </a:solidFill>
                <a:latin typeface="Times New Roman" panose="02020603050405020304" pitchFamily="18" charset="0"/>
                <a:cs typeface="Times New Roman" panose="02020603050405020304" pitchFamily="18" charset="0"/>
              </a:rPr>
              <a:t> которое характеризуется: </a:t>
            </a:r>
            <a:r>
              <a:rPr lang="en-US" sz="2400" dirty="0">
                <a:solidFill>
                  <a:schemeClr val="tx1"/>
                </a:solidFill>
                <a:latin typeface="Times New Roman" panose="02020603050405020304" pitchFamily="18" charset="0"/>
                <a:cs typeface="Times New Roman" panose="02020603050405020304" pitchFamily="18" charset="0"/>
              </a:rPr>
              <a:t>c</a:t>
            </a:r>
            <a:r>
              <a:rPr lang="ru-RU" sz="2400" dirty="0">
                <a:solidFill>
                  <a:schemeClr val="tx1"/>
                </a:solidFill>
                <a:latin typeface="Times New Roman" panose="02020603050405020304" pitchFamily="18" charset="0"/>
                <a:cs typeface="Times New Roman" panose="02020603050405020304" pitchFamily="18" charset="0"/>
              </a:rPr>
              <a:t>охранением лидирующих позиций РФ в международном исследовании качества чтения и понимания текстов </a:t>
            </a:r>
            <a:r>
              <a:rPr lang="en-US" sz="2400" dirty="0">
                <a:solidFill>
                  <a:schemeClr val="tx1"/>
                </a:solidFill>
                <a:latin typeface="Times New Roman" panose="02020603050405020304" pitchFamily="18" charset="0"/>
                <a:cs typeface="Times New Roman" panose="02020603050405020304" pitchFamily="18" charset="0"/>
              </a:rPr>
              <a:t>(PIRLS), </a:t>
            </a:r>
            <a:r>
              <a:rPr lang="ru-RU" sz="2400" dirty="0">
                <a:solidFill>
                  <a:schemeClr val="tx1"/>
                </a:solidFill>
                <a:latin typeface="Times New Roman" panose="02020603050405020304" pitchFamily="18" charset="0"/>
                <a:cs typeface="Times New Roman" panose="02020603050405020304" pitchFamily="18" charset="0"/>
              </a:rPr>
              <a:t>а также в международном исследовании качества математического и естественнонаучного образования </a:t>
            </a:r>
            <a:r>
              <a:rPr lang="en-US" sz="2400" dirty="0">
                <a:solidFill>
                  <a:schemeClr val="tx1"/>
                </a:solidFill>
                <a:latin typeface="Times New Roman" panose="02020603050405020304" pitchFamily="18" charset="0"/>
                <a:cs typeface="Times New Roman" panose="02020603050405020304" pitchFamily="18" charset="0"/>
              </a:rPr>
              <a:t>(TIMSS)</a:t>
            </a:r>
            <a:r>
              <a:rPr lang="ru-RU" sz="2400" dirty="0">
                <a:solidFill>
                  <a:schemeClr val="tx1"/>
                </a:solidFill>
                <a:latin typeface="Times New Roman" panose="02020603050405020304" pitchFamily="18" charset="0"/>
                <a:cs typeface="Times New Roman" panose="02020603050405020304" pitchFamily="18" charset="0"/>
              </a:rPr>
              <a:t>; повышением позиций РФ в международной программе по оценке образовательных достижений учащихся (</a:t>
            </a:r>
            <a:r>
              <a:rPr lang="en-US" sz="2400" dirty="0">
                <a:solidFill>
                  <a:schemeClr val="tx1"/>
                </a:solidFill>
                <a:latin typeface="Times New Roman" panose="02020603050405020304" pitchFamily="18" charset="0"/>
                <a:cs typeface="Times New Roman" panose="02020603050405020304" pitchFamily="18" charset="0"/>
              </a:rPr>
              <a:t>PISA</a:t>
            </a:r>
            <a:r>
              <a:rPr lang="en-US" sz="2400" dirty="0" smtClean="0">
                <a:solidFill>
                  <a:schemeClr val="tx1"/>
                </a:solidFill>
                <a:latin typeface="Times New Roman" panose="02020603050405020304" pitchFamily="18" charset="0"/>
                <a:cs typeface="Times New Roman" panose="02020603050405020304" pitchFamily="18" charset="0"/>
              </a:rPr>
              <a:t>)</a:t>
            </a:r>
            <a:r>
              <a:rPr lang="ru-RU" sz="2400" dirty="0" smtClean="0">
                <a:solidFill>
                  <a:schemeClr val="tx1"/>
                </a:solidFill>
                <a:latin typeface="Times New Roman" panose="02020603050405020304" pitchFamily="18" charset="0"/>
                <a:cs typeface="Times New Roman" panose="02020603050405020304" pitchFamily="18" charset="0"/>
              </a:rPr>
              <a:t>. </a:t>
            </a:r>
            <a:endParaRPr lang="ru-RU" sz="2400" dirty="0">
              <a:solidFill>
                <a:schemeClr val="tx1"/>
              </a:solidFill>
              <a:latin typeface="Times New Roman" panose="02020603050405020304" pitchFamily="18" charset="0"/>
              <a:cs typeface="Times New Roman" panose="02020603050405020304" pitchFamily="18" charset="0"/>
            </a:endParaRPr>
          </a:p>
        </p:txBody>
      </p:sp>
      <p:sp>
        <p:nvSpPr>
          <p:cNvPr id="38916" name="Содержимое 3"/>
          <p:cNvSpPr>
            <a:spLocks noGrp="1"/>
          </p:cNvSpPr>
          <p:nvPr>
            <p:ph sz="half" idx="2"/>
          </p:nvPr>
        </p:nvSpPr>
        <p:spPr>
          <a:xfrm>
            <a:off x="10164764" y="1600201"/>
            <a:ext cx="46037" cy="4530725"/>
          </a:xfrm>
        </p:spPr>
        <p:txBody>
          <a:bodyPr/>
          <a:lstStyle/>
          <a:p>
            <a:endParaRPr lang="ru-RU" altLang="ru-RU" dirty="0" smtClean="0"/>
          </a:p>
          <a:p>
            <a:endParaRPr lang="ru-RU" altLang="ru-RU" dirty="0" smtClean="0"/>
          </a:p>
        </p:txBody>
      </p:sp>
    </p:spTree>
    <p:extLst>
      <p:ext uri="{BB962C8B-B14F-4D97-AF65-F5344CB8AC3E}">
        <p14:creationId xmlns:p14="http://schemas.microsoft.com/office/powerpoint/2010/main" val="29738557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CFABA90-00A6-49C8-81B4-3B83C4E76DF3}"/>
              </a:ext>
            </a:extLst>
          </p:cNvPr>
          <p:cNvSpPr txBox="1"/>
          <p:nvPr/>
        </p:nvSpPr>
        <p:spPr>
          <a:xfrm>
            <a:off x="2083308" y="371509"/>
            <a:ext cx="8025384" cy="769441"/>
          </a:xfrm>
          <a:prstGeom prst="rect">
            <a:avLst/>
          </a:prstGeom>
          <a:noFill/>
        </p:spPr>
        <p:txBody>
          <a:bodyPr wrap="square">
            <a:spAutoFit/>
          </a:bodyPr>
          <a:lstStyle/>
          <a:p>
            <a:pPr algn="ctr"/>
            <a:r>
              <a:rPr lang="ru-RU" sz="4400" b="1" dirty="0">
                <a:latin typeface="Times New Roman" panose="02020603050405020304" pitchFamily="18" charset="0"/>
                <a:cs typeface="Times New Roman" panose="02020603050405020304" pitchFamily="18" charset="0"/>
              </a:rPr>
              <a:t>Функциональная грамотность </a:t>
            </a:r>
            <a:endParaRPr lang="ru-RU" sz="4400" b="1" i="0" dirty="0">
              <a:effectLst/>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9A251692-C6FC-4180-9DBB-5FE49F2366CD}"/>
              </a:ext>
            </a:extLst>
          </p:cNvPr>
          <p:cNvSpPr txBox="1"/>
          <p:nvPr/>
        </p:nvSpPr>
        <p:spPr>
          <a:xfrm>
            <a:off x="636550" y="1410043"/>
            <a:ext cx="6438018" cy="5077800"/>
          </a:xfrm>
          <a:prstGeom prst="rect">
            <a:avLst/>
          </a:prstGeom>
        </p:spPr>
        <p:txBody>
          <a:bodyPr wrap="square">
            <a:spAutoFit/>
          </a:bodyPr>
          <a:lstStyle/>
          <a:p>
            <a:pPr algn="just">
              <a:lnSpc>
                <a:spcPct val="130000"/>
              </a:lnSpc>
            </a:pPr>
            <a:r>
              <a:rPr lang="en-US" sz="2400" dirty="0" smtClean="0">
                <a:latin typeface="Times New Roman" panose="02020603050405020304" pitchFamily="18" charset="0"/>
                <a:cs typeface="Times New Roman" panose="02020603050405020304" pitchFamily="18" charset="0"/>
              </a:rPr>
              <a:t>	</a:t>
            </a:r>
            <a:r>
              <a:rPr lang="ru-RU" sz="2800" b="1" kern="600" dirty="0" smtClean="0">
                <a:latin typeface="Times New Roman" panose="02020603050405020304" pitchFamily="18" charset="0"/>
                <a:cs typeface="Times New Roman" panose="02020603050405020304" pitchFamily="18" charset="0"/>
              </a:rPr>
              <a:t>Функциональная </a:t>
            </a:r>
            <a:r>
              <a:rPr lang="ru-RU" sz="2800" b="1" kern="600" dirty="0">
                <a:latin typeface="Times New Roman" panose="02020603050405020304" pitchFamily="18" charset="0"/>
                <a:cs typeface="Times New Roman" panose="02020603050405020304" pitchFamily="18" charset="0"/>
              </a:rPr>
              <a:t>грамотность </a:t>
            </a:r>
            <a:r>
              <a:rPr lang="ru-RU" sz="2800" kern="600" dirty="0">
                <a:latin typeface="Times New Roman" panose="02020603050405020304" pitchFamily="18" charset="0"/>
                <a:cs typeface="Times New Roman" panose="02020603050405020304" pitchFamily="18" charset="0"/>
              </a:rPr>
              <a:t>– одно из средств повышения качества образования. Ее оценивают по критериям в соответствии с методологией моделей международных исследований, которую разработали ведомства (приказ </a:t>
            </a:r>
            <a:r>
              <a:rPr lang="ru-RU" sz="2800" kern="600" dirty="0" err="1">
                <a:latin typeface="Times New Roman" panose="02020603050405020304" pitchFamily="18" charset="0"/>
                <a:cs typeface="Times New Roman" panose="02020603050405020304" pitchFamily="18" charset="0"/>
              </a:rPr>
              <a:t>Рособрнадзора</a:t>
            </a:r>
            <a:r>
              <a:rPr lang="ru-RU" sz="2800" kern="600" dirty="0">
                <a:latin typeface="Times New Roman" panose="02020603050405020304" pitchFamily="18" charset="0"/>
                <a:cs typeface="Times New Roman" panose="02020603050405020304" pitchFamily="18" charset="0"/>
              </a:rPr>
              <a:t>, </a:t>
            </a:r>
            <a:r>
              <a:rPr lang="ru-RU" sz="2800" kern="600" dirty="0" err="1">
                <a:latin typeface="Times New Roman" panose="02020603050405020304" pitchFamily="18" charset="0"/>
                <a:cs typeface="Times New Roman" panose="02020603050405020304" pitchFamily="18" charset="0"/>
              </a:rPr>
              <a:t>Минпросвещения</a:t>
            </a:r>
            <a:r>
              <a:rPr lang="ru-RU" sz="2800" kern="600" dirty="0">
                <a:latin typeface="Times New Roman" panose="02020603050405020304" pitchFamily="18" charset="0"/>
                <a:cs typeface="Times New Roman" panose="02020603050405020304" pitchFamily="18" charset="0"/>
              </a:rPr>
              <a:t> от 06.05.2019 № 590/219</a:t>
            </a:r>
            <a:r>
              <a:rPr lang="ru-RU" sz="2800" kern="600" dirty="0" smtClean="0">
                <a:latin typeface="Times New Roman" panose="02020603050405020304" pitchFamily="18" charset="0"/>
                <a:cs typeface="Times New Roman" panose="02020603050405020304" pitchFamily="18" charset="0"/>
              </a:rPr>
              <a:t>).</a:t>
            </a:r>
            <a:endParaRPr lang="ru-RU" sz="2800" b="0" i="0" kern="600" dirty="0">
              <a:solidFill>
                <a:srgbClr val="2B2B2B"/>
              </a:solidFill>
              <a:effectLst/>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rotWithShape="1">
          <a:blip r:embed="rId2"/>
          <a:srcRect t="17494" b="14688"/>
          <a:stretch/>
        </p:blipFill>
        <p:spPr>
          <a:xfrm>
            <a:off x="7074568" y="1751958"/>
            <a:ext cx="4623145" cy="3847859"/>
          </a:xfrm>
          <a:prstGeom prst="rect">
            <a:avLst/>
          </a:prstGeom>
        </p:spPr>
      </p:pic>
    </p:spTree>
    <p:extLst>
      <p:ext uri="{BB962C8B-B14F-4D97-AF65-F5344CB8AC3E}">
        <p14:creationId xmlns:p14="http://schemas.microsoft.com/office/powerpoint/2010/main" val="4801870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Рисунок 3"/>
          <p:cNvPicPr>
            <a:picLocks noChangeAspect="1"/>
          </p:cNvPicPr>
          <p:nvPr/>
        </p:nvPicPr>
        <p:blipFill>
          <a:blip r:embed="rId2">
            <a:extLst>
              <a:ext uri="{28A0092B-C50C-407E-A947-70E740481C1C}">
                <a14:useLocalDpi xmlns:a14="http://schemas.microsoft.com/office/drawing/2010/main" val="0"/>
              </a:ext>
            </a:extLst>
          </a:blip>
          <a:srcRect l="22258" t="17867" r="3928" b="11250"/>
          <a:stretch>
            <a:fillRect/>
          </a:stretch>
        </p:blipFill>
        <p:spPr bwMode="auto">
          <a:xfrm>
            <a:off x="0" y="-9246"/>
            <a:ext cx="12192000" cy="6867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996659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81972" y="1677745"/>
            <a:ext cx="8644780" cy="4353628"/>
          </a:xfrm>
          <a:prstGeom prst="rect">
            <a:avLst/>
          </a:prstGeom>
        </p:spPr>
        <p:txBody>
          <a:bodyPr wrap="square">
            <a:spAutoFit/>
          </a:bodyPr>
          <a:lstStyle/>
          <a:p>
            <a:pPr algn="just">
              <a:lnSpc>
                <a:spcPct val="130000"/>
              </a:lnSpc>
            </a:pPr>
            <a:r>
              <a:rPr lang="en-US" sz="3600" b="1" dirty="0" smtClean="0">
                <a:latin typeface="Times New Roman" panose="02020603050405020304" pitchFamily="18" charset="0"/>
                <a:cs typeface="Times New Roman" panose="02020603050405020304" pitchFamily="18" charset="0"/>
              </a:rPr>
              <a:t>	</a:t>
            </a:r>
            <a:r>
              <a:rPr lang="ru-RU" sz="3000" b="1" dirty="0" smtClean="0">
                <a:latin typeface="Times New Roman" panose="02020603050405020304" pitchFamily="18" charset="0"/>
                <a:cs typeface="Times New Roman" panose="02020603050405020304" pitchFamily="18" charset="0"/>
              </a:rPr>
              <a:t>Функциональная</a:t>
            </a:r>
            <a:r>
              <a:rPr lang="ru-RU" sz="3000" dirty="0">
                <a:latin typeface="Times New Roman" panose="02020603050405020304" pitchFamily="18" charset="0"/>
                <a:cs typeface="Times New Roman" panose="02020603050405020304" pitchFamily="18" charset="0"/>
              </a:rPr>
              <a:t> </a:t>
            </a:r>
            <a:r>
              <a:rPr lang="ru-RU" sz="3000" b="1" dirty="0">
                <a:latin typeface="Times New Roman" panose="02020603050405020304" pitchFamily="18" charset="0"/>
                <a:cs typeface="Times New Roman" panose="02020603050405020304" pitchFamily="18" charset="0"/>
              </a:rPr>
              <a:t>грамотность</a:t>
            </a:r>
            <a:r>
              <a:rPr lang="ru-RU" sz="3000" dirty="0">
                <a:latin typeface="Times New Roman" panose="02020603050405020304" pitchFamily="18" charset="0"/>
                <a:cs typeface="Times New Roman" panose="02020603050405020304" pitchFamily="18" charset="0"/>
              </a:rPr>
              <a:t> – это совокупность знаний и умений, обеспечивающих полноценное функционирование человека в современном обществе; способность человека использовать знания, приобретённые навыки для решения самого широкого спектра жизненных </a:t>
            </a:r>
            <a:r>
              <a:rPr lang="ru-RU" sz="3000" dirty="0" smtClean="0">
                <a:latin typeface="Times New Roman" panose="02020603050405020304" pitchFamily="18" charset="0"/>
                <a:cs typeface="Times New Roman" panose="02020603050405020304" pitchFamily="18" charset="0"/>
              </a:rPr>
              <a:t>задач.</a:t>
            </a:r>
            <a:endParaRPr lang="ru-RU" sz="3000" dirty="0">
              <a:latin typeface="Times New Roman" panose="02020603050405020304" pitchFamily="18" charset="0"/>
              <a:cs typeface="Times New Roman" panose="02020603050405020304" pitchFamily="18" charset="0"/>
            </a:endParaRPr>
          </a:p>
        </p:txBody>
      </p:sp>
      <p:sp>
        <p:nvSpPr>
          <p:cNvPr id="3" name="TextBox 2">
            <a:extLst>
              <a:ext uri="{FF2B5EF4-FFF2-40B4-BE49-F238E27FC236}">
                <a16:creationId xmlns:a16="http://schemas.microsoft.com/office/drawing/2014/main" id="{4CFABA90-00A6-49C8-81B4-3B83C4E76DF3}"/>
              </a:ext>
            </a:extLst>
          </p:cNvPr>
          <p:cNvSpPr txBox="1"/>
          <p:nvPr/>
        </p:nvSpPr>
        <p:spPr>
          <a:xfrm>
            <a:off x="2083308" y="483804"/>
            <a:ext cx="8025384" cy="769441"/>
          </a:xfrm>
          <a:prstGeom prst="rect">
            <a:avLst/>
          </a:prstGeom>
          <a:noFill/>
        </p:spPr>
        <p:txBody>
          <a:bodyPr wrap="square">
            <a:spAutoFit/>
          </a:bodyPr>
          <a:lstStyle/>
          <a:p>
            <a:pPr algn="ctr"/>
            <a:r>
              <a:rPr lang="ru-RU" sz="4400" b="1" dirty="0">
                <a:latin typeface="Times New Roman" panose="02020603050405020304" pitchFamily="18" charset="0"/>
                <a:cs typeface="Times New Roman" panose="02020603050405020304" pitchFamily="18" charset="0"/>
              </a:rPr>
              <a:t>Функциональная грамотность </a:t>
            </a:r>
            <a:endParaRPr lang="ru-RU" sz="4400" b="1"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835016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9598248-EF38-4DEB-B05B-465F7B570E1E}"/>
              </a:ext>
            </a:extLst>
          </p:cNvPr>
          <p:cNvSpPr txBox="1"/>
          <p:nvPr/>
        </p:nvSpPr>
        <p:spPr>
          <a:xfrm>
            <a:off x="1676320" y="235477"/>
            <a:ext cx="8775192" cy="1446550"/>
          </a:xfrm>
          <a:prstGeom prst="rect">
            <a:avLst/>
          </a:prstGeom>
          <a:noFill/>
        </p:spPr>
        <p:txBody>
          <a:bodyPr wrap="square">
            <a:spAutoFit/>
          </a:bodyPr>
          <a:lstStyle/>
          <a:p>
            <a:pPr algn="ctr"/>
            <a:r>
              <a:rPr lang="ru-RU" sz="4400" b="1" dirty="0" smtClean="0">
                <a:solidFill>
                  <a:srgbClr val="000000"/>
                </a:solidFill>
                <a:latin typeface="Times New Roman" panose="02020603050405020304" pitchFamily="18" charset="0"/>
                <a:cs typeface="Times New Roman" panose="02020603050405020304" pitchFamily="18" charset="0"/>
              </a:rPr>
              <a:t>Развитие функциональной грамотности </a:t>
            </a:r>
            <a:endParaRPr lang="ru-RU" sz="4400" b="1" i="0" dirty="0">
              <a:solidFill>
                <a:srgbClr val="000000"/>
              </a:solidFill>
              <a:effectLst/>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F368F64-5DB1-4E94-A87C-6BD4FB3918A4}"/>
              </a:ext>
            </a:extLst>
          </p:cNvPr>
          <p:cNvSpPr txBox="1"/>
          <p:nvPr/>
        </p:nvSpPr>
        <p:spPr>
          <a:xfrm>
            <a:off x="691213" y="1956160"/>
            <a:ext cx="6463566" cy="3885487"/>
          </a:xfrm>
          <a:prstGeom prst="rect">
            <a:avLst/>
          </a:prstGeom>
          <a:noFill/>
        </p:spPr>
        <p:txBody>
          <a:bodyPr wrap="square">
            <a:spAutoFit/>
          </a:bodyPr>
          <a:lstStyle/>
          <a:p>
            <a:pPr indent="354013" algn="just">
              <a:lnSpc>
                <a:spcPct val="130000"/>
              </a:lnSpc>
            </a:pPr>
            <a:r>
              <a:rPr lang="ru-RU" sz="2400" dirty="0">
                <a:latin typeface="Times New Roman" panose="02020603050405020304" pitchFamily="18" charset="0"/>
                <a:cs typeface="Times New Roman" panose="02020603050405020304" pitchFamily="18" charset="0"/>
              </a:rPr>
              <a:t>Развивают функциональную грамотность предметные, </a:t>
            </a:r>
            <a:r>
              <a:rPr lang="ru-RU" sz="2400" dirty="0" err="1">
                <a:latin typeface="Times New Roman" panose="02020603050405020304" pitchFamily="18" charset="0"/>
                <a:cs typeface="Times New Roman" panose="02020603050405020304" pitchFamily="18" charset="0"/>
              </a:rPr>
              <a:t>метапредметные</a:t>
            </a:r>
            <a:r>
              <a:rPr lang="ru-RU" sz="2400" dirty="0">
                <a:latin typeface="Times New Roman" panose="02020603050405020304" pitchFamily="18" charset="0"/>
                <a:cs typeface="Times New Roman" panose="02020603050405020304" pitchFamily="18" charset="0"/>
              </a:rPr>
              <a:t> и универсальные способы деятельности, которые формирует школа. Все способы деятельности подразумевают, что ученики овладеют ключевыми компетенциями, которые позволят получить дальнейшее образование и ориентироваться в мире </a:t>
            </a:r>
            <a:r>
              <a:rPr lang="ru-RU" sz="2400" dirty="0" smtClean="0">
                <a:latin typeface="Times New Roman" panose="02020603050405020304" pitchFamily="18" charset="0"/>
                <a:cs typeface="Times New Roman" panose="02020603050405020304" pitchFamily="18" charset="0"/>
              </a:rPr>
              <a:t>профессий.</a:t>
            </a:r>
            <a:endParaRPr lang="ru-RU" sz="2400" b="0" i="0" dirty="0">
              <a:solidFill>
                <a:srgbClr val="000000"/>
              </a:solidFill>
              <a:effectLst/>
              <a:latin typeface="Times New Roman" panose="02020603050405020304" pitchFamily="18" charset="0"/>
              <a:cs typeface="Times New Roman" panose="02020603050405020304" pitchFamily="18" charset="0"/>
            </a:endParaRPr>
          </a:p>
        </p:txBody>
      </p:sp>
      <p:pic>
        <p:nvPicPr>
          <p:cNvPr id="3" name="Рисунок 2"/>
          <p:cNvPicPr>
            <a:picLocks noChangeAspect="1"/>
          </p:cNvPicPr>
          <p:nvPr/>
        </p:nvPicPr>
        <p:blipFill rotWithShape="1">
          <a:blip r:embed="rId2"/>
          <a:srcRect l="32315" t="8874"/>
          <a:stretch/>
        </p:blipFill>
        <p:spPr>
          <a:xfrm>
            <a:off x="7411452" y="1956160"/>
            <a:ext cx="4429815" cy="3976048"/>
          </a:xfrm>
          <a:prstGeom prst="rect">
            <a:avLst/>
          </a:prstGeom>
        </p:spPr>
      </p:pic>
    </p:spTree>
    <p:extLst>
      <p:ext uri="{BB962C8B-B14F-4D97-AF65-F5344CB8AC3E}">
        <p14:creationId xmlns:p14="http://schemas.microsoft.com/office/powerpoint/2010/main" val="191451212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601081B-51C9-4B03-BF4B-FD442A621318}"/>
              </a:ext>
            </a:extLst>
          </p:cNvPr>
          <p:cNvSpPr txBox="1"/>
          <p:nvPr/>
        </p:nvSpPr>
        <p:spPr>
          <a:xfrm>
            <a:off x="797454" y="1098367"/>
            <a:ext cx="9865894" cy="4365619"/>
          </a:xfrm>
          <a:prstGeom prst="rect">
            <a:avLst/>
          </a:prstGeom>
          <a:noFill/>
        </p:spPr>
        <p:txBody>
          <a:bodyPr wrap="square">
            <a:spAutoFit/>
          </a:bodyPr>
          <a:lstStyle/>
          <a:p>
            <a:pPr indent="457200" algn="just">
              <a:lnSpc>
                <a:spcPct val="130000"/>
              </a:lnSpc>
            </a:pPr>
            <a:r>
              <a:rPr lang="ru-RU" sz="2400" dirty="0">
                <a:latin typeface="Times New Roman" panose="02020603050405020304" pitchFamily="18" charset="0"/>
                <a:cs typeface="Times New Roman" panose="02020603050405020304" pitchFamily="18" charset="0"/>
              </a:rPr>
              <a:t>В новых образовательных стандартах понятие функциональная грамотность появляется в третьем разделе, который характеризует требования к условиям реализации программы НОО и ООО. </a:t>
            </a:r>
            <a:endParaRPr lang="en-US" sz="2400" dirty="0" smtClean="0">
              <a:latin typeface="Times New Roman" panose="02020603050405020304" pitchFamily="18" charset="0"/>
              <a:cs typeface="Times New Roman" panose="02020603050405020304" pitchFamily="18" charset="0"/>
            </a:endParaRPr>
          </a:p>
          <a:p>
            <a:pPr indent="457200" algn="just">
              <a:lnSpc>
                <a:spcPct val="130000"/>
              </a:lnSpc>
            </a:pPr>
            <a:r>
              <a:rPr lang="ru-RU" sz="2400" dirty="0" smtClean="0">
                <a:latin typeface="Times New Roman" panose="02020603050405020304" pitchFamily="18" charset="0"/>
                <a:cs typeface="Times New Roman" panose="02020603050405020304" pitchFamily="18" charset="0"/>
              </a:rPr>
              <a:t>Так</a:t>
            </a:r>
            <a:r>
              <a:rPr lang="ru-RU" sz="2400" dirty="0">
                <a:latin typeface="Times New Roman" panose="02020603050405020304" pitchFamily="18" charset="0"/>
                <a:cs typeface="Times New Roman" panose="02020603050405020304" pitchFamily="18" charset="0"/>
              </a:rPr>
              <a:t>, чтобы реализовать основные образовательные программы, школам необходимо создать условия, которые обеспечат формирование функциональной грамотности учеников (п. 34.2 ФГОС2021 НОО, п. 35.2 ФГОС-2021 ООО). Еще термин встречается в новых стандартах в неявном виде в качестве результата системно-</a:t>
            </a:r>
            <a:r>
              <a:rPr lang="ru-RU" sz="2400" dirty="0" err="1">
                <a:latin typeface="Times New Roman" panose="02020603050405020304" pitchFamily="18" charset="0"/>
                <a:cs typeface="Times New Roman" panose="02020603050405020304" pitchFamily="18" charset="0"/>
              </a:rPr>
              <a:t>деятельностного</a:t>
            </a:r>
            <a:r>
              <a:rPr lang="ru-RU" sz="2400" dirty="0">
                <a:latin typeface="Times New Roman" panose="02020603050405020304" pitchFamily="18" charset="0"/>
                <a:cs typeface="Times New Roman" panose="02020603050405020304" pitchFamily="18" charset="0"/>
              </a:rPr>
              <a:t> подхода (п. 5 ФГОС-2021 НОО, п. 4 ФГОС-2021 ООО</a:t>
            </a:r>
            <a:r>
              <a:rPr lang="ru-RU" sz="2400" dirty="0" smtClean="0">
                <a:latin typeface="Times New Roman" panose="02020603050405020304" pitchFamily="18" charset="0"/>
                <a:cs typeface="Times New Roman" panose="02020603050405020304" pitchFamily="18" charset="0"/>
              </a:rPr>
              <a:t>).</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211754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1A0C5F-0C29-4023-AD07-6A8A1F755B40}"/>
              </a:ext>
            </a:extLst>
          </p:cNvPr>
          <p:cNvSpPr txBox="1"/>
          <p:nvPr/>
        </p:nvSpPr>
        <p:spPr>
          <a:xfrm>
            <a:off x="1414271" y="1808077"/>
            <a:ext cx="8820591" cy="3453253"/>
          </a:xfrm>
          <a:prstGeom prst="rect">
            <a:avLst/>
          </a:prstGeom>
          <a:noFill/>
        </p:spPr>
        <p:txBody>
          <a:bodyPr wrap="square">
            <a:spAutoFit/>
          </a:bodyPr>
          <a:lstStyle/>
          <a:p>
            <a:pPr algn="just">
              <a:lnSpc>
                <a:spcPct val="130000"/>
              </a:lnSpc>
            </a:pPr>
            <a:r>
              <a:rPr lang="ru-RU" sz="2400" dirty="0" smtClean="0">
                <a:latin typeface="Times New Roman" panose="02020603050405020304" pitchFamily="18" charset="0"/>
                <a:cs typeface="Times New Roman" panose="02020603050405020304" pitchFamily="18" charset="0"/>
              </a:rPr>
              <a:t>	ФГОС-2021 </a:t>
            </a:r>
            <a:r>
              <a:rPr lang="ru-RU" sz="2400" dirty="0">
                <a:latin typeface="Times New Roman" panose="02020603050405020304" pitchFamily="18" charset="0"/>
                <a:cs typeface="Times New Roman" panose="02020603050405020304" pitchFamily="18" charset="0"/>
              </a:rPr>
              <a:t>подразумевает, что человек развивает функциональную грамотность в течение всей жизни. Поэтому в школе важно уделить внимание возможностям для саморазвития и самообразования учеников. А чтобы сформировать у школьников функциональную грамотность, </a:t>
            </a:r>
            <a:r>
              <a:rPr lang="ru-RU" sz="2400" dirty="0" smtClean="0">
                <a:latin typeface="Times New Roman" panose="02020603050405020304" pitchFamily="18" charset="0"/>
                <a:cs typeface="Times New Roman" panose="02020603050405020304" pitchFamily="18" charset="0"/>
              </a:rPr>
              <a:t>следует </a:t>
            </a:r>
            <a:r>
              <a:rPr lang="ru-RU" sz="2400" dirty="0">
                <a:latin typeface="Times New Roman" panose="02020603050405020304" pitchFamily="18" charset="0"/>
                <a:cs typeface="Times New Roman" panose="02020603050405020304" pitchFamily="18" charset="0"/>
              </a:rPr>
              <a:t>работать с каждым ее компонентом. Всего функциональная грамотность включает 6 </a:t>
            </a:r>
            <a:r>
              <a:rPr lang="ru-RU" sz="2400" dirty="0" smtClean="0">
                <a:latin typeface="Times New Roman" panose="02020603050405020304" pitchFamily="18" charset="0"/>
                <a:cs typeface="Times New Roman" panose="02020603050405020304" pitchFamily="18" charset="0"/>
              </a:rPr>
              <a:t>компонентов</a:t>
            </a:r>
            <a:r>
              <a:rPr lang="ru-RU" sz="2400" dirty="0">
                <a:latin typeface="Times New Roman" panose="02020603050405020304" pitchFamily="18" charset="0"/>
                <a:cs typeface="Times New Roman" panose="02020603050405020304" pitchFamily="18" charset="0"/>
              </a:rPr>
              <a:t>.</a:t>
            </a:r>
            <a:endParaRPr lang="ru-RU" sz="2400" b="0" i="0" dirty="0">
              <a:solidFill>
                <a:srgbClr val="000000"/>
              </a:solidFill>
              <a:effectLst/>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4CFABA90-00A6-49C8-81B4-3B83C4E76DF3}"/>
              </a:ext>
            </a:extLst>
          </p:cNvPr>
          <p:cNvSpPr txBox="1"/>
          <p:nvPr/>
        </p:nvSpPr>
        <p:spPr>
          <a:xfrm>
            <a:off x="2083308" y="371509"/>
            <a:ext cx="8025384" cy="769441"/>
          </a:xfrm>
          <a:prstGeom prst="rect">
            <a:avLst/>
          </a:prstGeom>
          <a:noFill/>
        </p:spPr>
        <p:txBody>
          <a:bodyPr wrap="square">
            <a:spAutoFit/>
          </a:bodyPr>
          <a:lstStyle/>
          <a:p>
            <a:pPr algn="ctr"/>
            <a:r>
              <a:rPr lang="ru-RU" sz="4400" b="1" dirty="0">
                <a:latin typeface="Times New Roman" panose="02020603050405020304" pitchFamily="18" charset="0"/>
                <a:cs typeface="Times New Roman" panose="02020603050405020304" pitchFamily="18" charset="0"/>
              </a:rPr>
              <a:t>Функциональная грамотность </a:t>
            </a:r>
            <a:endParaRPr lang="ru-RU" sz="4400" b="1" i="0" dirty="0">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22699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rotWithShape="1">
          <a:blip r:embed="rId2"/>
          <a:srcRect l="2204" t="4977" r="3422" b="-4889"/>
          <a:stretch/>
        </p:blipFill>
        <p:spPr>
          <a:xfrm>
            <a:off x="719327" y="24384"/>
            <a:ext cx="9643873" cy="6851904"/>
          </a:xfrm>
          <a:prstGeom prst="rect">
            <a:avLst/>
          </a:prstGeom>
        </p:spPr>
      </p:pic>
    </p:spTree>
    <p:extLst>
      <p:ext uri="{BB962C8B-B14F-4D97-AF65-F5344CB8AC3E}">
        <p14:creationId xmlns:p14="http://schemas.microsoft.com/office/powerpoint/2010/main" val="3781008492"/>
      </p:ext>
    </p:extLst>
  </p:cSld>
  <p:clrMapOvr>
    <a:masterClrMapping/>
  </p:clrMapOvr>
  <p:timing>
    <p:tnLst>
      <p:par>
        <p:cTn id="1" dur="indefinite" restart="never" nodeType="tmRoot"/>
      </p:par>
    </p:tnLst>
  </p:timing>
</p:sld>
</file>

<file path=ppt/theme/theme1.xml><?xml version="1.0" encoding="utf-8"?>
<a:theme xmlns:a="http://schemas.openxmlformats.org/drawingml/2006/main" name="Аспект">
  <a:themeElements>
    <a:clrScheme name="Синий и зеленый">
      <a:dk1>
        <a:sysClr val="windowText" lastClr="000000"/>
      </a:dk1>
      <a:lt1>
        <a:sysClr val="window" lastClr="FFFFFF"/>
      </a:lt1>
      <a:dk2>
        <a:srgbClr val="373545"/>
      </a:dk2>
      <a:lt2>
        <a:srgbClr val="CEDBE6"/>
      </a:lt2>
      <a:accent1>
        <a:srgbClr val="3494BA"/>
      </a:accent1>
      <a:accent2>
        <a:srgbClr val="58B6C0"/>
      </a:accent2>
      <a:accent3>
        <a:srgbClr val="75BDA7"/>
      </a:accent3>
      <a:accent4>
        <a:srgbClr val="7A8C8E"/>
      </a:accent4>
      <a:accent5>
        <a:srgbClr val="84ACB6"/>
      </a:accent5>
      <a:accent6>
        <a:srgbClr val="2683C6"/>
      </a:accent6>
      <a:hlink>
        <a:srgbClr val="6B9F25"/>
      </a:hlink>
      <a:folHlink>
        <a:srgbClr val="9F6715"/>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2658</TotalTime>
  <Words>569</Words>
  <Application>Microsoft Office PowerPoint</Application>
  <PresentationFormat>Широкоэкранный</PresentationFormat>
  <Paragraphs>58</Paragraphs>
  <Slides>19</Slides>
  <Notes>2</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19</vt:i4>
      </vt:variant>
    </vt:vector>
  </HeadingPairs>
  <TitlesOfParts>
    <vt:vector size="29" baseType="lpstr">
      <vt:lpstr>Arial</vt:lpstr>
      <vt:lpstr>Calibri</vt:lpstr>
      <vt:lpstr>DejaVu Sans</vt:lpstr>
      <vt:lpstr>Symbol</vt:lpstr>
      <vt:lpstr>Tahoma</vt:lpstr>
      <vt:lpstr>Times New Roman</vt:lpstr>
      <vt:lpstr>Trebuchet MS</vt:lpstr>
      <vt:lpstr>Verdana</vt:lpstr>
      <vt:lpstr>Wingdings 3</vt:lpstr>
      <vt:lpstr>Аспект</vt:lpstr>
      <vt:lpstr> Деятельность школьной библиотеки по формированию читательской грамотности учащихся</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Ksenia</dc:creator>
  <cp:lastModifiedBy>User</cp:lastModifiedBy>
  <cp:revision>90</cp:revision>
  <dcterms:created xsi:type="dcterms:W3CDTF">2022-10-08T12:07:40Z</dcterms:created>
  <dcterms:modified xsi:type="dcterms:W3CDTF">2023-08-23T04:58:10Z</dcterms:modified>
</cp:coreProperties>
</file>